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4" r:id="rId1"/>
  </p:sldMasterIdLst>
  <p:notesMasterIdLst>
    <p:notesMasterId r:id="rId26"/>
  </p:notesMasterIdLst>
  <p:sldIdLst>
    <p:sldId id="276" r:id="rId2"/>
    <p:sldId id="260" r:id="rId3"/>
    <p:sldId id="463" r:id="rId4"/>
    <p:sldId id="453" r:id="rId5"/>
    <p:sldId id="454" r:id="rId6"/>
    <p:sldId id="444" r:id="rId7"/>
    <p:sldId id="445" r:id="rId8"/>
    <p:sldId id="452" r:id="rId9"/>
    <p:sldId id="460" r:id="rId10"/>
    <p:sldId id="455" r:id="rId11"/>
    <p:sldId id="459" r:id="rId12"/>
    <p:sldId id="456" r:id="rId13"/>
    <p:sldId id="458" r:id="rId14"/>
    <p:sldId id="457" r:id="rId15"/>
    <p:sldId id="449" r:id="rId16"/>
    <p:sldId id="464" r:id="rId17"/>
    <p:sldId id="468" r:id="rId18"/>
    <p:sldId id="467" r:id="rId19"/>
    <p:sldId id="469" r:id="rId20"/>
    <p:sldId id="471" r:id="rId21"/>
    <p:sldId id="472" r:id="rId22"/>
    <p:sldId id="473" r:id="rId23"/>
    <p:sldId id="470" r:id="rId24"/>
    <p:sldId id="466" r:id="rId25"/>
  </p:sldIdLst>
  <p:sldSz cx="9144000" cy="6858000" type="screen4x3"/>
  <p:notesSz cx="7053263" cy="93091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47" autoAdjust="0"/>
  </p:normalViewPr>
  <p:slideViewPr>
    <p:cSldViewPr>
      <p:cViewPr varScale="1">
        <p:scale>
          <a:sx n="107" d="100"/>
          <a:sy n="107" d="100"/>
        </p:scale>
        <p:origin x="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A9E4A9-12B8-8DED-1E02-6191AF683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4760D-30DA-9728-91E3-9540D7FF61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C98D6AEA-6343-42EB-A251-B25F61D15826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6DC978-E134-D303-367B-949437BC9B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DD1738F-4AD4-1A83-E72F-88D29391D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ADEE2-939A-465D-2B11-969FC0B65D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3B0EA-FD3A-CE66-C3C7-AED396C0F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3A602D-81CD-4087-A504-8BA74F331F9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021A801-6DF3-5FBC-BCAD-3DA033B29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5F75A7A-450E-3021-3260-18F62E59F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148" name="Header Placeholder 3">
            <a:extLst>
              <a:ext uri="{FF2B5EF4-FFF2-40B4-BE49-F238E27FC236}">
                <a16:creationId xmlns:a16="http://schemas.microsoft.com/office/drawing/2014/main" id="{F24C191C-10F8-86FD-34B2-B1AF2BF467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9" name="Footer Placeholder 4">
            <a:extLst>
              <a:ext uri="{FF2B5EF4-FFF2-40B4-BE49-F238E27FC236}">
                <a16:creationId xmlns:a16="http://schemas.microsoft.com/office/drawing/2014/main" id="{C68D265A-42F9-A699-14E6-66B8898C1C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6E96D-2EBC-6B77-8380-1ED81560D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FC7014-E718-46E6-B5D5-A045D41E6E4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526F11D-E0AE-4BC1-CE2F-E7CC589DCC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F4507EA-98CF-A622-3EF5-7E03FDA45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45A8E-D0F7-9C5C-996D-B9AB5E18B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A692-697A-4687-A80C-021EF99874E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8197" name="Header Placeholder 4">
            <a:extLst>
              <a:ext uri="{FF2B5EF4-FFF2-40B4-BE49-F238E27FC236}">
                <a16:creationId xmlns:a16="http://schemas.microsoft.com/office/drawing/2014/main" id="{EDFB4A82-8107-EF0E-6015-2A7E6A560F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CF011D6-D4EC-A7B4-13DF-0C8991930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A500AEF-5197-8985-FF2E-1D3425C28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0244" name="Header Placeholder 3">
            <a:extLst>
              <a:ext uri="{FF2B5EF4-FFF2-40B4-BE49-F238E27FC236}">
                <a16:creationId xmlns:a16="http://schemas.microsoft.com/office/drawing/2014/main" id="{5CD38864-89DA-1206-32EB-10D7A886C7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5" name="Footer Placeholder 4">
            <a:extLst>
              <a:ext uri="{FF2B5EF4-FFF2-40B4-BE49-F238E27FC236}">
                <a16:creationId xmlns:a16="http://schemas.microsoft.com/office/drawing/2014/main" id="{8F301E7D-B9FD-00EC-2681-822B099851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76B95-293A-6AAC-E3AF-AD6DC0DB9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36092-80D9-4527-A843-F81BB6E12A0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1D94813-9A9E-7114-122B-9980D9CE8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8662E08-740A-3D0D-E4BE-0041B2C47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4580" name="Header Placeholder 3">
            <a:extLst>
              <a:ext uri="{FF2B5EF4-FFF2-40B4-BE49-F238E27FC236}">
                <a16:creationId xmlns:a16="http://schemas.microsoft.com/office/drawing/2014/main" id="{26DF7890-8E3C-DC32-5C4D-E9A8E155FB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4581" name="Footer Placeholder 4">
            <a:extLst>
              <a:ext uri="{FF2B5EF4-FFF2-40B4-BE49-F238E27FC236}">
                <a16:creationId xmlns:a16="http://schemas.microsoft.com/office/drawing/2014/main" id="{85EA2D47-3F7E-7B27-4160-6E3445201A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B01CA-EB8F-9491-40AA-9D36849B3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96D94-DF60-43A5-B852-F208BEAB3E5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735E5BE-79E1-0BDD-FB29-7BC3CCC224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547C17BC-843D-2C68-80AF-41C44965D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3796" name="Header Placeholder 3">
            <a:extLst>
              <a:ext uri="{FF2B5EF4-FFF2-40B4-BE49-F238E27FC236}">
                <a16:creationId xmlns:a16="http://schemas.microsoft.com/office/drawing/2014/main" id="{DADA356A-503F-270E-21A2-B2138BDE51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3797" name="Footer Placeholder 4">
            <a:extLst>
              <a:ext uri="{FF2B5EF4-FFF2-40B4-BE49-F238E27FC236}">
                <a16:creationId xmlns:a16="http://schemas.microsoft.com/office/drawing/2014/main" id="{2B4ED05D-3E77-5622-2359-B3819C94CE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AAD0A-4B84-F6BC-394C-DC5AC6056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47B49-CDCE-45C6-B87B-E4AFD24F591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81B75-B7C1-5C7A-4B15-C7833A29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F3129-E459-2638-85D9-0EE9E42F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B1038-2229-A762-606A-B4B254FD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B2D3-ED39-4EFA-9DD0-E4902C47C31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3761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1257E-D1B3-F5E3-6AE9-03175F9D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B498B-9CF8-5E7B-4B2B-2738F4B4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7FC9D-374C-053E-ECE2-774CCB08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A501-8ACD-4F67-98E4-D97B1E2D4D6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9531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3DE3C-E006-CC46-B291-A487385D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16B49-440A-3C82-3132-17C6F12E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74F5B-6817-7F52-0956-A57AD555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A066F-6F3C-44CD-AABB-D1C521DDF9E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3606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87C042-AED2-A4F0-83A8-AFAD08D6A180}"/>
              </a:ext>
            </a:extLst>
          </p:cNvPr>
          <p:cNvSpPr/>
          <p:nvPr userDrawn="1"/>
        </p:nvSpPr>
        <p:spPr>
          <a:xfrm>
            <a:off x="-17463" y="-57150"/>
            <a:ext cx="9178926" cy="6926263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FBD7E-B11E-64F7-2935-678D3B29E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7" t="38065" r="-3589" b="31076"/>
          <a:stretch>
            <a:fillRect/>
          </a:stretch>
        </p:blipFill>
        <p:spPr bwMode="auto">
          <a:xfrm>
            <a:off x="5629275" y="-69850"/>
            <a:ext cx="3316288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656320" y="1714663"/>
            <a:ext cx="4299347" cy="46628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27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656320" y="2515760"/>
            <a:ext cx="4299347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63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E2F6A8-4731-5612-00A7-94D5198E7F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-17463"/>
            <a:ext cx="92932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D01D48-C661-FD7D-84C5-69DE2F444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6569075"/>
            <a:ext cx="92932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628650" y="857090"/>
            <a:ext cx="7886699" cy="46628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27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28650" y="1594339"/>
            <a:ext cx="78867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0182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DC0EA-5EED-B23B-9339-F3B4F742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9EB94-8EB3-A8B2-7D7D-455F1F3C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9BAFE-C7C4-2585-2192-4B83743E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E81F-9614-4BD2-BEB0-F2902E4040A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8712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7F18-0B2F-AE4B-C03A-ECC1BF2C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5CF3A-B0AC-82CC-FF5E-BF5E7D56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9CB60-E709-40C9-EB30-F82D647F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EF3A8-C857-4B6E-8377-6FC62F6A79D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0160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EE1C54-167D-01A4-9EC6-4B3639D2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CA6AF2-3313-5B09-1DBB-7C0B2441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08C70E-CA76-A87F-9433-A74CA631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73E0-F4C3-4D1D-A516-05A33ED7D1E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5238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38A572-8F36-C8C4-7563-5B1D01B3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85DCFB-55F5-E838-B19D-0566991F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4A2490-DAEB-7E94-3D47-DE6CF05D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06C4-F5BE-457A-A468-4D1184AABA4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2230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33BAF7-18C4-24DC-C5C6-81614334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9A1C98-E1FA-66E4-FA0F-7BEF1B96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92FA4F-364C-AD34-9335-8F552BAE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31AF-1B0E-4357-9C62-83C2DDE86EB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3380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E969D5-5774-22D2-8118-851AD132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93B877-3C46-DA36-00BF-E57D1148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94C9EB-A5C6-FA82-39E4-B4990B56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5F68-21C4-474E-A10B-88B411EC2B3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2716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EAA945-A3C4-18CF-CA8C-E09E2B11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8BEFF9-9EF9-8376-40EE-BBC19E1B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80B0E-DE12-77C9-695B-EB5965C2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C37F-8742-47EB-AABD-DDE46B936E7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109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r-Latn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79FF00-AF07-D205-1F21-A87C1A3A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F166FC-FF7E-C7FB-7527-68CFF874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C41D96-A6AE-4829-858B-605FF99C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C8A9-D122-47A9-AB5C-733FE34B652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5230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4601CA9-CC62-EDEC-A1EA-A087F9968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sr-Latn-RS" altLang="sr-Latn-R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61EAB6-B698-791B-BFDF-F107F8EE0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sr-Latn-R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15F3A-DF31-4DBD-463C-5095186BE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0CEEF-54D8-023D-8724-8C8214F87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F449-8C4D-328F-0DCE-E9027E30B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2AD69A-64A7-4C2D-810C-CE4054C92DD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  <p:sldLayoutId id="2147484432" r:id="rId13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>
            <a:extLst>
              <a:ext uri="{FF2B5EF4-FFF2-40B4-BE49-F238E27FC236}">
                <a16:creationId xmlns:a16="http://schemas.microsoft.com/office/drawing/2014/main" id="{9C86D648-2CD5-C7BF-F2A2-B5CE79EC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"/>
          <a:stretch>
            <a:fillRect/>
          </a:stretch>
        </p:blipFill>
        <p:spPr bwMode="auto">
          <a:xfrm>
            <a:off x="0" y="5083175"/>
            <a:ext cx="91440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97B55A-418C-646F-D7F3-0F654A93EA29}"/>
              </a:ext>
            </a:extLst>
          </p:cNvPr>
          <p:cNvSpPr txBox="1"/>
          <p:nvPr/>
        </p:nvSpPr>
        <p:spPr>
          <a:xfrm>
            <a:off x="544513" y="1905000"/>
            <a:ext cx="4540250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sr-Cyrl-RS" altLang="sr-Latn-R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ПРОЦЕНА И ПРОДАЈА УДЕЛА У КАПИТАЛУ</a:t>
            </a:r>
            <a:endParaRPr lang="sr-Cyrl-RS" sz="24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>
              <a:defRPr/>
            </a:pPr>
            <a:endParaRPr lang="en-GB" sz="24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E752535-FD79-008F-A995-B171D6EF4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90587"/>
          </a:xfrm>
        </p:spPr>
        <p:txBody>
          <a:bodyPr/>
          <a:lstStyle/>
          <a:p>
            <a:pPr algn="ctr" eaLnBrk="1" hangingPunct="1"/>
            <a:r>
              <a:rPr lang="sr-Cyrl-R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Приносни приступ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59D1F296-4DBE-31D4-CBDD-03F164C85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8DD552-A561-43C9-903B-1B47FA10FDB3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BEE1DA8E-1DB5-44F8-BDDD-8B6D533A0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>
            <a:extLst>
              <a:ext uri="{FF2B5EF4-FFF2-40B4-BE49-F238E27FC236}">
                <a16:creationId xmlns:a16="http://schemas.microsoft.com/office/drawing/2014/main" id="{5F4D9C40-5FDF-0908-AC6B-2B580913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0AA7FA-E476-758D-2B43-F95FC5618CF9}"/>
              </a:ext>
            </a:extLst>
          </p:cNvPr>
          <p:cNvSpPr/>
          <p:nvPr/>
        </p:nvSpPr>
        <p:spPr bwMode="ltGray">
          <a:xfrm>
            <a:off x="4630738" y="1354138"/>
            <a:ext cx="4437062" cy="43449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>
              <a:spcAft>
                <a:spcPts val="529"/>
              </a:spcAft>
              <a:defRPr/>
            </a:pPr>
            <a:endParaRPr lang="sr-Latn-C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411088B-1A3B-607A-081C-715AB0665F46}"/>
              </a:ext>
            </a:extLst>
          </p:cNvPr>
          <p:cNvSpPr>
            <a:spLocks/>
          </p:cNvSpPr>
          <p:nvPr/>
        </p:nvSpPr>
        <p:spPr bwMode="auto">
          <a:xfrm>
            <a:off x="4841875" y="3683000"/>
            <a:ext cx="4225925" cy="1866900"/>
          </a:xfrm>
          <a:custGeom>
            <a:avLst/>
            <a:gdLst>
              <a:gd name="connsiteX0" fmla="*/ 2978479 w 4226604"/>
              <a:gd name="connsiteY0" fmla="*/ 0 h 1866415"/>
              <a:gd name="connsiteX1" fmla="*/ 2997390 w 4226604"/>
              <a:gd name="connsiteY1" fmla="*/ 0 h 1866415"/>
              <a:gd name="connsiteX2" fmla="*/ 4226604 w 4226604"/>
              <a:gd name="connsiteY2" fmla="*/ 0 h 1866415"/>
              <a:gd name="connsiteX3" fmla="*/ 4226604 w 4226604"/>
              <a:gd name="connsiteY3" fmla="*/ 64838 h 1866415"/>
              <a:gd name="connsiteX4" fmla="*/ 2987935 w 4226604"/>
              <a:gd name="connsiteY4" fmla="*/ 64838 h 1866415"/>
              <a:gd name="connsiteX5" fmla="*/ 2969024 w 4226604"/>
              <a:gd name="connsiteY5" fmla="*/ 67154 h 1866415"/>
              <a:gd name="connsiteX6" fmla="*/ 2947749 w 4226604"/>
              <a:gd name="connsiteY6" fmla="*/ 74101 h 1866415"/>
              <a:gd name="connsiteX7" fmla="*/ 2928838 w 4226604"/>
              <a:gd name="connsiteY7" fmla="*/ 85679 h 1866415"/>
              <a:gd name="connsiteX8" fmla="*/ 2909927 w 4226604"/>
              <a:gd name="connsiteY8" fmla="*/ 101889 h 1866415"/>
              <a:gd name="connsiteX9" fmla="*/ 2895744 w 4226604"/>
              <a:gd name="connsiteY9" fmla="*/ 118098 h 1866415"/>
              <a:gd name="connsiteX10" fmla="*/ 2883925 w 4226604"/>
              <a:gd name="connsiteY10" fmla="*/ 138939 h 1866415"/>
              <a:gd name="connsiteX11" fmla="*/ 2876833 w 4226604"/>
              <a:gd name="connsiteY11" fmla="*/ 157464 h 1866415"/>
              <a:gd name="connsiteX12" fmla="*/ 2872105 w 4226604"/>
              <a:gd name="connsiteY12" fmla="*/ 178305 h 1866415"/>
              <a:gd name="connsiteX13" fmla="*/ 2872105 w 4226604"/>
              <a:gd name="connsiteY13" fmla="*/ 1491279 h 1866415"/>
              <a:gd name="connsiteX14" fmla="*/ 2872105 w 4226604"/>
              <a:gd name="connsiteY14" fmla="*/ 1528329 h 1866415"/>
              <a:gd name="connsiteX15" fmla="*/ 2865014 w 4226604"/>
              <a:gd name="connsiteY15" fmla="*/ 1565380 h 1866415"/>
              <a:gd name="connsiteX16" fmla="*/ 2855558 w 4226604"/>
              <a:gd name="connsiteY16" fmla="*/ 1602430 h 1866415"/>
              <a:gd name="connsiteX17" fmla="*/ 2843739 w 4226604"/>
              <a:gd name="connsiteY17" fmla="*/ 1637165 h 1866415"/>
              <a:gd name="connsiteX18" fmla="*/ 2827192 w 4226604"/>
              <a:gd name="connsiteY18" fmla="*/ 1669584 h 1866415"/>
              <a:gd name="connsiteX19" fmla="*/ 2808281 w 4226604"/>
              <a:gd name="connsiteY19" fmla="*/ 1699687 h 1866415"/>
              <a:gd name="connsiteX20" fmla="*/ 2784642 w 4226604"/>
              <a:gd name="connsiteY20" fmla="*/ 1729791 h 1866415"/>
              <a:gd name="connsiteX21" fmla="*/ 2761003 w 4226604"/>
              <a:gd name="connsiteY21" fmla="*/ 1755263 h 1866415"/>
              <a:gd name="connsiteX22" fmla="*/ 2732637 w 4226604"/>
              <a:gd name="connsiteY22" fmla="*/ 1780735 h 1866415"/>
              <a:gd name="connsiteX23" fmla="*/ 2704270 w 4226604"/>
              <a:gd name="connsiteY23" fmla="*/ 1801576 h 1866415"/>
              <a:gd name="connsiteX24" fmla="*/ 2673540 w 4226604"/>
              <a:gd name="connsiteY24" fmla="*/ 1820101 h 1866415"/>
              <a:gd name="connsiteX25" fmla="*/ 2638082 w 4226604"/>
              <a:gd name="connsiteY25" fmla="*/ 1836311 h 1866415"/>
              <a:gd name="connsiteX26" fmla="*/ 2604988 w 4226604"/>
              <a:gd name="connsiteY26" fmla="*/ 1847889 h 1866415"/>
              <a:gd name="connsiteX27" fmla="*/ 2567166 w 4226604"/>
              <a:gd name="connsiteY27" fmla="*/ 1857152 h 1866415"/>
              <a:gd name="connsiteX28" fmla="*/ 2529344 w 4226604"/>
              <a:gd name="connsiteY28" fmla="*/ 1864099 h 1866415"/>
              <a:gd name="connsiteX29" fmla="*/ 2489158 w 4226604"/>
              <a:gd name="connsiteY29" fmla="*/ 1866414 h 1866415"/>
              <a:gd name="connsiteX30" fmla="*/ 1289094 w 4226604"/>
              <a:gd name="connsiteY30" fmla="*/ 1866414 h 1866415"/>
              <a:gd name="connsiteX31" fmla="*/ 1289094 w 4226604"/>
              <a:gd name="connsiteY31" fmla="*/ 1866415 h 1866415"/>
              <a:gd name="connsiteX32" fmla="*/ 0 w 4226604"/>
              <a:gd name="connsiteY32" fmla="*/ 1866415 h 1866415"/>
              <a:gd name="connsiteX33" fmla="*/ 0 w 4226604"/>
              <a:gd name="connsiteY33" fmla="*/ 1491279 h 1866415"/>
              <a:gd name="connsiteX34" fmla="*/ 0 w 4226604"/>
              <a:gd name="connsiteY34" fmla="*/ 1458860 h 1866415"/>
              <a:gd name="connsiteX35" fmla="*/ 0 w 4226604"/>
              <a:gd name="connsiteY35" fmla="*/ 1083397 h 1866415"/>
              <a:gd name="connsiteX36" fmla="*/ 1289094 w 4226604"/>
              <a:gd name="connsiteY36" fmla="*/ 1083397 h 1866415"/>
              <a:gd name="connsiteX37" fmla="*/ 1289094 w 4226604"/>
              <a:gd name="connsiteY37" fmla="*/ 1083724 h 1866415"/>
              <a:gd name="connsiteX38" fmla="*/ 2422969 w 4226604"/>
              <a:gd name="connsiteY38" fmla="*/ 1083724 h 1866415"/>
              <a:gd name="connsiteX39" fmla="*/ 2463155 w 4226604"/>
              <a:gd name="connsiteY39" fmla="*/ 1081409 h 1866415"/>
              <a:gd name="connsiteX40" fmla="*/ 2500977 w 4226604"/>
              <a:gd name="connsiteY40" fmla="*/ 1076777 h 1866415"/>
              <a:gd name="connsiteX41" fmla="*/ 2536435 w 4226604"/>
              <a:gd name="connsiteY41" fmla="*/ 1067515 h 1866415"/>
              <a:gd name="connsiteX42" fmla="*/ 2571893 w 4226604"/>
              <a:gd name="connsiteY42" fmla="*/ 1053621 h 1866415"/>
              <a:gd name="connsiteX43" fmla="*/ 2604988 w 4226604"/>
              <a:gd name="connsiteY43" fmla="*/ 1039727 h 1866415"/>
              <a:gd name="connsiteX44" fmla="*/ 2638082 w 4226604"/>
              <a:gd name="connsiteY44" fmla="*/ 1018886 h 1866415"/>
              <a:gd name="connsiteX45" fmla="*/ 2666448 w 4226604"/>
              <a:gd name="connsiteY45" fmla="*/ 998045 h 1866415"/>
              <a:gd name="connsiteX46" fmla="*/ 2694815 w 4226604"/>
              <a:gd name="connsiteY46" fmla="*/ 974889 h 1866415"/>
              <a:gd name="connsiteX47" fmla="*/ 2718453 w 4226604"/>
              <a:gd name="connsiteY47" fmla="*/ 947101 h 1866415"/>
              <a:gd name="connsiteX48" fmla="*/ 2739728 w 4226604"/>
              <a:gd name="connsiteY48" fmla="*/ 919313 h 1866415"/>
              <a:gd name="connsiteX49" fmla="*/ 2758639 w 4226604"/>
              <a:gd name="connsiteY49" fmla="*/ 886894 h 1866415"/>
              <a:gd name="connsiteX50" fmla="*/ 2775186 w 4226604"/>
              <a:gd name="connsiteY50" fmla="*/ 854475 h 1866415"/>
              <a:gd name="connsiteX51" fmla="*/ 2789370 w 4226604"/>
              <a:gd name="connsiteY51" fmla="*/ 819740 h 1866415"/>
              <a:gd name="connsiteX52" fmla="*/ 2798825 w 4226604"/>
              <a:gd name="connsiteY52" fmla="*/ 785006 h 1866415"/>
              <a:gd name="connsiteX53" fmla="*/ 2803553 w 4226604"/>
              <a:gd name="connsiteY53" fmla="*/ 747955 h 1866415"/>
              <a:gd name="connsiteX54" fmla="*/ 2805917 w 4226604"/>
              <a:gd name="connsiteY54" fmla="*/ 708589 h 1866415"/>
              <a:gd name="connsiteX55" fmla="*/ 2805917 w 4226604"/>
              <a:gd name="connsiteY55" fmla="*/ 187568 h 1866415"/>
              <a:gd name="connsiteX56" fmla="*/ 2805917 w 4226604"/>
              <a:gd name="connsiteY56" fmla="*/ 166727 h 1866415"/>
              <a:gd name="connsiteX57" fmla="*/ 2810645 w 4226604"/>
              <a:gd name="connsiteY57" fmla="*/ 148202 h 1866415"/>
              <a:gd name="connsiteX58" fmla="*/ 2815372 w 4226604"/>
              <a:gd name="connsiteY58" fmla="*/ 131992 h 1866415"/>
              <a:gd name="connsiteX59" fmla="*/ 2820100 w 4226604"/>
              <a:gd name="connsiteY59" fmla="*/ 113467 h 1866415"/>
              <a:gd name="connsiteX60" fmla="*/ 2829555 w 4226604"/>
              <a:gd name="connsiteY60" fmla="*/ 97258 h 1866415"/>
              <a:gd name="connsiteX61" fmla="*/ 2839011 w 4226604"/>
              <a:gd name="connsiteY61" fmla="*/ 81048 h 1866415"/>
              <a:gd name="connsiteX62" fmla="*/ 2850830 w 4226604"/>
              <a:gd name="connsiteY62" fmla="*/ 67154 h 1866415"/>
              <a:gd name="connsiteX63" fmla="*/ 2862650 w 4226604"/>
              <a:gd name="connsiteY63" fmla="*/ 53260 h 1866415"/>
              <a:gd name="connsiteX64" fmla="*/ 2876833 w 4226604"/>
              <a:gd name="connsiteY64" fmla="*/ 41682 h 1866415"/>
              <a:gd name="connsiteX65" fmla="*/ 2891016 w 4226604"/>
              <a:gd name="connsiteY65" fmla="*/ 30104 h 1866415"/>
              <a:gd name="connsiteX66" fmla="*/ 2905199 w 4226604"/>
              <a:gd name="connsiteY66" fmla="*/ 20841 h 1866415"/>
              <a:gd name="connsiteX67" fmla="*/ 2924110 w 4226604"/>
              <a:gd name="connsiteY67" fmla="*/ 13894 h 1866415"/>
              <a:gd name="connsiteX68" fmla="*/ 2940657 w 4226604"/>
              <a:gd name="connsiteY68" fmla="*/ 6947 h 1866415"/>
              <a:gd name="connsiteX69" fmla="*/ 2959568 w 4226604"/>
              <a:gd name="connsiteY69" fmla="*/ 2316 h 186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226604" h="1866415">
                <a:moveTo>
                  <a:pt x="2978479" y="0"/>
                </a:moveTo>
                <a:lnTo>
                  <a:pt x="2997390" y="0"/>
                </a:lnTo>
                <a:lnTo>
                  <a:pt x="4226604" y="0"/>
                </a:lnTo>
                <a:lnTo>
                  <a:pt x="4226604" y="64838"/>
                </a:lnTo>
                <a:lnTo>
                  <a:pt x="2987935" y="64838"/>
                </a:lnTo>
                <a:lnTo>
                  <a:pt x="2969024" y="67154"/>
                </a:lnTo>
                <a:lnTo>
                  <a:pt x="2947749" y="74101"/>
                </a:lnTo>
                <a:lnTo>
                  <a:pt x="2928838" y="85679"/>
                </a:lnTo>
                <a:lnTo>
                  <a:pt x="2909927" y="101889"/>
                </a:lnTo>
                <a:lnTo>
                  <a:pt x="2895744" y="118098"/>
                </a:lnTo>
                <a:lnTo>
                  <a:pt x="2883925" y="138939"/>
                </a:lnTo>
                <a:lnTo>
                  <a:pt x="2876833" y="157464"/>
                </a:lnTo>
                <a:lnTo>
                  <a:pt x="2872105" y="178305"/>
                </a:lnTo>
                <a:lnTo>
                  <a:pt x="2872105" y="1491279"/>
                </a:lnTo>
                <a:lnTo>
                  <a:pt x="2872105" y="1528329"/>
                </a:lnTo>
                <a:lnTo>
                  <a:pt x="2865014" y="1565380"/>
                </a:lnTo>
                <a:lnTo>
                  <a:pt x="2855558" y="1602430"/>
                </a:lnTo>
                <a:lnTo>
                  <a:pt x="2843739" y="1637165"/>
                </a:lnTo>
                <a:lnTo>
                  <a:pt x="2827192" y="1669584"/>
                </a:lnTo>
                <a:lnTo>
                  <a:pt x="2808281" y="1699687"/>
                </a:lnTo>
                <a:lnTo>
                  <a:pt x="2784642" y="1729791"/>
                </a:lnTo>
                <a:lnTo>
                  <a:pt x="2761003" y="1755263"/>
                </a:lnTo>
                <a:lnTo>
                  <a:pt x="2732637" y="1780735"/>
                </a:lnTo>
                <a:lnTo>
                  <a:pt x="2704270" y="1801576"/>
                </a:lnTo>
                <a:lnTo>
                  <a:pt x="2673540" y="1820101"/>
                </a:lnTo>
                <a:lnTo>
                  <a:pt x="2638082" y="1836311"/>
                </a:lnTo>
                <a:lnTo>
                  <a:pt x="2604988" y="1847889"/>
                </a:lnTo>
                <a:lnTo>
                  <a:pt x="2567166" y="1857152"/>
                </a:lnTo>
                <a:lnTo>
                  <a:pt x="2529344" y="1864099"/>
                </a:lnTo>
                <a:lnTo>
                  <a:pt x="2489158" y="1866414"/>
                </a:lnTo>
                <a:lnTo>
                  <a:pt x="1289094" y="1866414"/>
                </a:lnTo>
                <a:lnTo>
                  <a:pt x="1289094" y="1866415"/>
                </a:lnTo>
                <a:lnTo>
                  <a:pt x="0" y="1866415"/>
                </a:lnTo>
                <a:lnTo>
                  <a:pt x="0" y="1491279"/>
                </a:lnTo>
                <a:lnTo>
                  <a:pt x="0" y="1458860"/>
                </a:lnTo>
                <a:lnTo>
                  <a:pt x="0" y="1083397"/>
                </a:lnTo>
                <a:lnTo>
                  <a:pt x="1289094" y="1083397"/>
                </a:lnTo>
                <a:lnTo>
                  <a:pt x="1289094" y="1083724"/>
                </a:lnTo>
                <a:lnTo>
                  <a:pt x="2422969" y="1083724"/>
                </a:lnTo>
                <a:lnTo>
                  <a:pt x="2463155" y="1081409"/>
                </a:lnTo>
                <a:lnTo>
                  <a:pt x="2500977" y="1076777"/>
                </a:lnTo>
                <a:lnTo>
                  <a:pt x="2536435" y="1067515"/>
                </a:lnTo>
                <a:lnTo>
                  <a:pt x="2571893" y="1053621"/>
                </a:lnTo>
                <a:lnTo>
                  <a:pt x="2604988" y="1039727"/>
                </a:lnTo>
                <a:lnTo>
                  <a:pt x="2638082" y="1018886"/>
                </a:lnTo>
                <a:lnTo>
                  <a:pt x="2666448" y="998045"/>
                </a:lnTo>
                <a:lnTo>
                  <a:pt x="2694815" y="974889"/>
                </a:lnTo>
                <a:lnTo>
                  <a:pt x="2718453" y="947101"/>
                </a:lnTo>
                <a:lnTo>
                  <a:pt x="2739728" y="919313"/>
                </a:lnTo>
                <a:lnTo>
                  <a:pt x="2758639" y="886894"/>
                </a:lnTo>
                <a:lnTo>
                  <a:pt x="2775186" y="854475"/>
                </a:lnTo>
                <a:lnTo>
                  <a:pt x="2789370" y="819740"/>
                </a:lnTo>
                <a:lnTo>
                  <a:pt x="2798825" y="785006"/>
                </a:lnTo>
                <a:lnTo>
                  <a:pt x="2803553" y="747955"/>
                </a:lnTo>
                <a:lnTo>
                  <a:pt x="2805917" y="708589"/>
                </a:lnTo>
                <a:lnTo>
                  <a:pt x="2805917" y="187568"/>
                </a:lnTo>
                <a:lnTo>
                  <a:pt x="2805917" y="166727"/>
                </a:lnTo>
                <a:lnTo>
                  <a:pt x="2810645" y="148202"/>
                </a:lnTo>
                <a:lnTo>
                  <a:pt x="2815372" y="131992"/>
                </a:lnTo>
                <a:lnTo>
                  <a:pt x="2820100" y="113467"/>
                </a:lnTo>
                <a:lnTo>
                  <a:pt x="2829555" y="97258"/>
                </a:lnTo>
                <a:lnTo>
                  <a:pt x="2839011" y="81048"/>
                </a:lnTo>
                <a:lnTo>
                  <a:pt x="2850830" y="67154"/>
                </a:lnTo>
                <a:lnTo>
                  <a:pt x="2862650" y="53260"/>
                </a:lnTo>
                <a:lnTo>
                  <a:pt x="2876833" y="41682"/>
                </a:lnTo>
                <a:lnTo>
                  <a:pt x="2891016" y="30104"/>
                </a:lnTo>
                <a:lnTo>
                  <a:pt x="2905199" y="20841"/>
                </a:lnTo>
                <a:lnTo>
                  <a:pt x="2924110" y="13894"/>
                </a:lnTo>
                <a:lnTo>
                  <a:pt x="2940657" y="6947"/>
                </a:lnTo>
                <a:lnTo>
                  <a:pt x="2959568" y="2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80682" tIns="40341" rIns="80682" bIns="40341"/>
          <a:lstStyle/>
          <a:p>
            <a:pPr defTabSz="806867">
              <a:defRPr/>
            </a:pPr>
            <a:endParaRPr lang="sr-Latn-CS" sz="1765" kern="0">
              <a:solidFill>
                <a:schemeClr val="bg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F0CA29-ECF3-51A9-7332-199FC1276DD3}"/>
              </a:ext>
            </a:extLst>
          </p:cNvPr>
          <p:cNvSpPr/>
          <p:nvPr/>
        </p:nvSpPr>
        <p:spPr>
          <a:xfrm>
            <a:off x="4841875" y="3584575"/>
            <a:ext cx="4225925" cy="1152525"/>
          </a:xfrm>
          <a:custGeom>
            <a:avLst/>
            <a:gdLst>
              <a:gd name="connsiteX0" fmla="*/ 3025757 w 4226604"/>
              <a:gd name="connsiteY0" fmla="*/ 0 h 1152321"/>
              <a:gd name="connsiteX1" fmla="*/ 4226604 w 4226604"/>
              <a:gd name="connsiteY1" fmla="*/ 0 h 1152321"/>
              <a:gd name="connsiteX2" fmla="*/ 4226604 w 4226604"/>
              <a:gd name="connsiteY2" fmla="*/ 67154 h 1152321"/>
              <a:gd name="connsiteX3" fmla="*/ 2997390 w 4226604"/>
              <a:gd name="connsiteY3" fmla="*/ 67154 h 1152321"/>
              <a:gd name="connsiteX4" fmla="*/ 2978479 w 4226604"/>
              <a:gd name="connsiteY4" fmla="*/ 67154 h 1152321"/>
              <a:gd name="connsiteX5" fmla="*/ 2959568 w 4226604"/>
              <a:gd name="connsiteY5" fmla="*/ 69469 h 1152321"/>
              <a:gd name="connsiteX6" fmla="*/ 2940657 w 4226604"/>
              <a:gd name="connsiteY6" fmla="*/ 74101 h 1152321"/>
              <a:gd name="connsiteX7" fmla="*/ 2924110 w 4226604"/>
              <a:gd name="connsiteY7" fmla="*/ 81048 h 1152321"/>
              <a:gd name="connsiteX8" fmla="*/ 2905199 w 4226604"/>
              <a:gd name="connsiteY8" fmla="*/ 87995 h 1152321"/>
              <a:gd name="connsiteX9" fmla="*/ 2891016 w 4226604"/>
              <a:gd name="connsiteY9" fmla="*/ 97257 h 1152321"/>
              <a:gd name="connsiteX10" fmla="*/ 2876833 w 4226604"/>
              <a:gd name="connsiteY10" fmla="*/ 108835 h 1152321"/>
              <a:gd name="connsiteX11" fmla="*/ 2862650 w 4226604"/>
              <a:gd name="connsiteY11" fmla="*/ 120414 h 1152321"/>
              <a:gd name="connsiteX12" fmla="*/ 2850830 w 4226604"/>
              <a:gd name="connsiteY12" fmla="*/ 134307 h 1152321"/>
              <a:gd name="connsiteX13" fmla="*/ 2839011 w 4226604"/>
              <a:gd name="connsiteY13" fmla="*/ 148201 h 1152321"/>
              <a:gd name="connsiteX14" fmla="*/ 2829555 w 4226604"/>
              <a:gd name="connsiteY14" fmla="*/ 164411 h 1152321"/>
              <a:gd name="connsiteX15" fmla="*/ 2820100 w 4226604"/>
              <a:gd name="connsiteY15" fmla="*/ 180620 h 1152321"/>
              <a:gd name="connsiteX16" fmla="*/ 2815372 w 4226604"/>
              <a:gd name="connsiteY16" fmla="*/ 199146 h 1152321"/>
              <a:gd name="connsiteX17" fmla="*/ 2810645 w 4226604"/>
              <a:gd name="connsiteY17" fmla="*/ 215355 h 1152321"/>
              <a:gd name="connsiteX18" fmla="*/ 2805917 w 4226604"/>
              <a:gd name="connsiteY18" fmla="*/ 233880 h 1152321"/>
              <a:gd name="connsiteX19" fmla="*/ 2805917 w 4226604"/>
              <a:gd name="connsiteY19" fmla="*/ 254721 h 1152321"/>
              <a:gd name="connsiteX20" fmla="*/ 2805917 w 4226604"/>
              <a:gd name="connsiteY20" fmla="*/ 775743 h 1152321"/>
              <a:gd name="connsiteX21" fmla="*/ 2803553 w 4226604"/>
              <a:gd name="connsiteY21" fmla="*/ 815109 h 1152321"/>
              <a:gd name="connsiteX22" fmla="*/ 2798825 w 4226604"/>
              <a:gd name="connsiteY22" fmla="*/ 852159 h 1152321"/>
              <a:gd name="connsiteX23" fmla="*/ 2789370 w 4226604"/>
              <a:gd name="connsiteY23" fmla="*/ 886894 h 1152321"/>
              <a:gd name="connsiteX24" fmla="*/ 2775186 w 4226604"/>
              <a:gd name="connsiteY24" fmla="*/ 921629 h 1152321"/>
              <a:gd name="connsiteX25" fmla="*/ 2758639 w 4226604"/>
              <a:gd name="connsiteY25" fmla="*/ 954048 h 1152321"/>
              <a:gd name="connsiteX26" fmla="*/ 2739728 w 4226604"/>
              <a:gd name="connsiteY26" fmla="*/ 986467 h 1152321"/>
              <a:gd name="connsiteX27" fmla="*/ 2718453 w 4226604"/>
              <a:gd name="connsiteY27" fmla="*/ 1014255 h 1152321"/>
              <a:gd name="connsiteX28" fmla="*/ 2694815 w 4226604"/>
              <a:gd name="connsiteY28" fmla="*/ 1042043 h 1152321"/>
              <a:gd name="connsiteX29" fmla="*/ 2666448 w 4226604"/>
              <a:gd name="connsiteY29" fmla="*/ 1065199 h 1152321"/>
              <a:gd name="connsiteX30" fmla="*/ 2638082 w 4226604"/>
              <a:gd name="connsiteY30" fmla="*/ 1086040 h 1152321"/>
              <a:gd name="connsiteX31" fmla="*/ 2604988 w 4226604"/>
              <a:gd name="connsiteY31" fmla="*/ 1106881 h 1152321"/>
              <a:gd name="connsiteX32" fmla="*/ 2571893 w 4226604"/>
              <a:gd name="connsiteY32" fmla="*/ 1120775 h 1152321"/>
              <a:gd name="connsiteX33" fmla="*/ 2536435 w 4226604"/>
              <a:gd name="connsiteY33" fmla="*/ 1134669 h 1152321"/>
              <a:gd name="connsiteX34" fmla="*/ 2500977 w 4226604"/>
              <a:gd name="connsiteY34" fmla="*/ 1143931 h 1152321"/>
              <a:gd name="connsiteX35" fmla="*/ 2463155 w 4226604"/>
              <a:gd name="connsiteY35" fmla="*/ 1148563 h 1152321"/>
              <a:gd name="connsiteX36" fmla="*/ 2422969 w 4226604"/>
              <a:gd name="connsiteY36" fmla="*/ 1150878 h 1152321"/>
              <a:gd name="connsiteX37" fmla="*/ 1289094 w 4226604"/>
              <a:gd name="connsiteY37" fmla="*/ 1150878 h 1152321"/>
              <a:gd name="connsiteX38" fmla="*/ 1289094 w 4226604"/>
              <a:gd name="connsiteY38" fmla="*/ 1152321 h 1152321"/>
              <a:gd name="connsiteX39" fmla="*/ 0 w 4226604"/>
              <a:gd name="connsiteY39" fmla="*/ 1152321 h 1152321"/>
              <a:gd name="connsiteX40" fmla="*/ 0 w 4226604"/>
              <a:gd name="connsiteY40" fmla="*/ 775743 h 1152321"/>
              <a:gd name="connsiteX41" fmla="*/ 0 w 4226604"/>
              <a:gd name="connsiteY41" fmla="*/ 745639 h 1152321"/>
              <a:gd name="connsiteX42" fmla="*/ 0 w 4226604"/>
              <a:gd name="connsiteY42" fmla="*/ 369303 h 1152321"/>
              <a:gd name="connsiteX43" fmla="*/ 1289094 w 4226604"/>
              <a:gd name="connsiteY43" fmla="*/ 369303 h 1152321"/>
              <a:gd name="connsiteX44" fmla="*/ 1289094 w 4226604"/>
              <a:gd name="connsiteY44" fmla="*/ 370504 h 1152321"/>
              <a:gd name="connsiteX45" fmla="*/ 2413514 w 4226604"/>
              <a:gd name="connsiteY45" fmla="*/ 370504 h 1152321"/>
              <a:gd name="connsiteX46" fmla="*/ 2441880 w 4226604"/>
              <a:gd name="connsiteY46" fmla="*/ 368188 h 1152321"/>
              <a:gd name="connsiteX47" fmla="*/ 2470247 w 4226604"/>
              <a:gd name="connsiteY47" fmla="*/ 365872 h 1152321"/>
              <a:gd name="connsiteX48" fmla="*/ 2496249 w 4226604"/>
              <a:gd name="connsiteY48" fmla="*/ 361241 h 1152321"/>
              <a:gd name="connsiteX49" fmla="*/ 2524616 w 4226604"/>
              <a:gd name="connsiteY49" fmla="*/ 354294 h 1152321"/>
              <a:gd name="connsiteX50" fmla="*/ 2548255 w 4226604"/>
              <a:gd name="connsiteY50" fmla="*/ 345032 h 1152321"/>
              <a:gd name="connsiteX51" fmla="*/ 2574257 w 4226604"/>
              <a:gd name="connsiteY51" fmla="*/ 335769 h 1152321"/>
              <a:gd name="connsiteX52" fmla="*/ 2597896 w 4226604"/>
              <a:gd name="connsiteY52" fmla="*/ 321875 h 1152321"/>
              <a:gd name="connsiteX53" fmla="*/ 2621535 w 4226604"/>
              <a:gd name="connsiteY53" fmla="*/ 310297 h 1152321"/>
              <a:gd name="connsiteX54" fmla="*/ 2642810 w 4226604"/>
              <a:gd name="connsiteY54" fmla="*/ 294087 h 1152321"/>
              <a:gd name="connsiteX55" fmla="*/ 2664084 w 4226604"/>
              <a:gd name="connsiteY55" fmla="*/ 277878 h 1152321"/>
              <a:gd name="connsiteX56" fmla="*/ 2682995 w 4226604"/>
              <a:gd name="connsiteY56" fmla="*/ 259353 h 1152321"/>
              <a:gd name="connsiteX57" fmla="*/ 2701906 w 4226604"/>
              <a:gd name="connsiteY57" fmla="*/ 240827 h 1152321"/>
              <a:gd name="connsiteX58" fmla="*/ 2718453 w 4226604"/>
              <a:gd name="connsiteY58" fmla="*/ 222302 h 1152321"/>
              <a:gd name="connsiteX59" fmla="*/ 2732637 w 4226604"/>
              <a:gd name="connsiteY59" fmla="*/ 199146 h 1152321"/>
              <a:gd name="connsiteX60" fmla="*/ 2746820 w 4226604"/>
              <a:gd name="connsiteY60" fmla="*/ 178305 h 1152321"/>
              <a:gd name="connsiteX61" fmla="*/ 2761003 w 4226604"/>
              <a:gd name="connsiteY61" fmla="*/ 155148 h 1152321"/>
              <a:gd name="connsiteX62" fmla="*/ 2770459 w 4226604"/>
              <a:gd name="connsiteY62" fmla="*/ 131992 h 1152321"/>
              <a:gd name="connsiteX63" fmla="*/ 2787006 w 4226604"/>
              <a:gd name="connsiteY63" fmla="*/ 104204 h 1152321"/>
              <a:gd name="connsiteX64" fmla="*/ 2805917 w 4226604"/>
              <a:gd name="connsiteY64" fmla="*/ 78732 h 1152321"/>
              <a:gd name="connsiteX65" fmla="*/ 2831919 w 4226604"/>
              <a:gd name="connsiteY65" fmla="*/ 55575 h 1152321"/>
              <a:gd name="connsiteX66" fmla="*/ 2860286 w 4226604"/>
              <a:gd name="connsiteY66" fmla="*/ 37050 h 1152321"/>
              <a:gd name="connsiteX67" fmla="*/ 2895744 w 4226604"/>
              <a:gd name="connsiteY67" fmla="*/ 20841 h 1152321"/>
              <a:gd name="connsiteX68" fmla="*/ 2933566 w 4226604"/>
              <a:gd name="connsiteY68" fmla="*/ 9262 h 1152321"/>
              <a:gd name="connsiteX69" fmla="*/ 2978479 w 4226604"/>
              <a:gd name="connsiteY69" fmla="*/ 2316 h 115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226604" h="1152321">
                <a:moveTo>
                  <a:pt x="3025757" y="0"/>
                </a:moveTo>
                <a:lnTo>
                  <a:pt x="4226604" y="0"/>
                </a:lnTo>
                <a:lnTo>
                  <a:pt x="4226604" y="67154"/>
                </a:lnTo>
                <a:lnTo>
                  <a:pt x="2997390" y="67154"/>
                </a:lnTo>
                <a:lnTo>
                  <a:pt x="2978479" y="67154"/>
                </a:lnTo>
                <a:lnTo>
                  <a:pt x="2959568" y="69469"/>
                </a:lnTo>
                <a:lnTo>
                  <a:pt x="2940657" y="74101"/>
                </a:lnTo>
                <a:lnTo>
                  <a:pt x="2924110" y="81048"/>
                </a:lnTo>
                <a:lnTo>
                  <a:pt x="2905199" y="87995"/>
                </a:lnTo>
                <a:lnTo>
                  <a:pt x="2891016" y="97257"/>
                </a:lnTo>
                <a:lnTo>
                  <a:pt x="2876833" y="108835"/>
                </a:lnTo>
                <a:lnTo>
                  <a:pt x="2862650" y="120414"/>
                </a:lnTo>
                <a:lnTo>
                  <a:pt x="2850830" y="134307"/>
                </a:lnTo>
                <a:lnTo>
                  <a:pt x="2839011" y="148201"/>
                </a:lnTo>
                <a:lnTo>
                  <a:pt x="2829555" y="164411"/>
                </a:lnTo>
                <a:lnTo>
                  <a:pt x="2820100" y="180620"/>
                </a:lnTo>
                <a:lnTo>
                  <a:pt x="2815372" y="199146"/>
                </a:lnTo>
                <a:lnTo>
                  <a:pt x="2810645" y="215355"/>
                </a:lnTo>
                <a:lnTo>
                  <a:pt x="2805917" y="233880"/>
                </a:lnTo>
                <a:lnTo>
                  <a:pt x="2805917" y="254721"/>
                </a:lnTo>
                <a:lnTo>
                  <a:pt x="2805917" y="775743"/>
                </a:lnTo>
                <a:lnTo>
                  <a:pt x="2803553" y="815109"/>
                </a:lnTo>
                <a:lnTo>
                  <a:pt x="2798825" y="852159"/>
                </a:lnTo>
                <a:lnTo>
                  <a:pt x="2789370" y="886894"/>
                </a:lnTo>
                <a:lnTo>
                  <a:pt x="2775186" y="921629"/>
                </a:lnTo>
                <a:lnTo>
                  <a:pt x="2758639" y="954048"/>
                </a:lnTo>
                <a:lnTo>
                  <a:pt x="2739728" y="986467"/>
                </a:lnTo>
                <a:lnTo>
                  <a:pt x="2718453" y="1014255"/>
                </a:lnTo>
                <a:lnTo>
                  <a:pt x="2694815" y="1042043"/>
                </a:lnTo>
                <a:lnTo>
                  <a:pt x="2666448" y="1065199"/>
                </a:lnTo>
                <a:lnTo>
                  <a:pt x="2638082" y="1086040"/>
                </a:lnTo>
                <a:lnTo>
                  <a:pt x="2604988" y="1106881"/>
                </a:lnTo>
                <a:lnTo>
                  <a:pt x="2571893" y="1120775"/>
                </a:lnTo>
                <a:lnTo>
                  <a:pt x="2536435" y="1134669"/>
                </a:lnTo>
                <a:lnTo>
                  <a:pt x="2500977" y="1143931"/>
                </a:lnTo>
                <a:lnTo>
                  <a:pt x="2463155" y="1148563"/>
                </a:lnTo>
                <a:lnTo>
                  <a:pt x="2422969" y="1150878"/>
                </a:lnTo>
                <a:lnTo>
                  <a:pt x="1289094" y="1150878"/>
                </a:lnTo>
                <a:lnTo>
                  <a:pt x="1289094" y="1152321"/>
                </a:lnTo>
                <a:lnTo>
                  <a:pt x="0" y="1152321"/>
                </a:lnTo>
                <a:lnTo>
                  <a:pt x="0" y="775743"/>
                </a:lnTo>
                <a:lnTo>
                  <a:pt x="0" y="745639"/>
                </a:lnTo>
                <a:lnTo>
                  <a:pt x="0" y="369303"/>
                </a:lnTo>
                <a:lnTo>
                  <a:pt x="1289094" y="369303"/>
                </a:lnTo>
                <a:lnTo>
                  <a:pt x="1289094" y="370504"/>
                </a:lnTo>
                <a:lnTo>
                  <a:pt x="2413514" y="370504"/>
                </a:lnTo>
                <a:lnTo>
                  <a:pt x="2441880" y="368188"/>
                </a:lnTo>
                <a:lnTo>
                  <a:pt x="2470247" y="365872"/>
                </a:lnTo>
                <a:lnTo>
                  <a:pt x="2496249" y="361241"/>
                </a:lnTo>
                <a:lnTo>
                  <a:pt x="2524616" y="354294"/>
                </a:lnTo>
                <a:lnTo>
                  <a:pt x="2548255" y="345032"/>
                </a:lnTo>
                <a:lnTo>
                  <a:pt x="2574257" y="335769"/>
                </a:lnTo>
                <a:lnTo>
                  <a:pt x="2597896" y="321875"/>
                </a:lnTo>
                <a:lnTo>
                  <a:pt x="2621535" y="310297"/>
                </a:lnTo>
                <a:lnTo>
                  <a:pt x="2642810" y="294087"/>
                </a:lnTo>
                <a:lnTo>
                  <a:pt x="2664084" y="277878"/>
                </a:lnTo>
                <a:lnTo>
                  <a:pt x="2682995" y="259353"/>
                </a:lnTo>
                <a:lnTo>
                  <a:pt x="2701906" y="240827"/>
                </a:lnTo>
                <a:lnTo>
                  <a:pt x="2718453" y="222302"/>
                </a:lnTo>
                <a:lnTo>
                  <a:pt x="2732637" y="199146"/>
                </a:lnTo>
                <a:lnTo>
                  <a:pt x="2746820" y="178305"/>
                </a:lnTo>
                <a:lnTo>
                  <a:pt x="2761003" y="155148"/>
                </a:lnTo>
                <a:lnTo>
                  <a:pt x="2770459" y="131992"/>
                </a:lnTo>
                <a:lnTo>
                  <a:pt x="2787006" y="104204"/>
                </a:lnTo>
                <a:lnTo>
                  <a:pt x="2805917" y="78732"/>
                </a:lnTo>
                <a:lnTo>
                  <a:pt x="2831919" y="55575"/>
                </a:lnTo>
                <a:lnTo>
                  <a:pt x="2860286" y="37050"/>
                </a:lnTo>
                <a:lnTo>
                  <a:pt x="2895744" y="20841"/>
                </a:lnTo>
                <a:lnTo>
                  <a:pt x="2933566" y="9262"/>
                </a:lnTo>
                <a:lnTo>
                  <a:pt x="2978479" y="231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24A11C-4BD4-EBF1-CEFE-6102CC27B3E7}"/>
              </a:ext>
            </a:extLst>
          </p:cNvPr>
          <p:cNvSpPr/>
          <p:nvPr/>
        </p:nvSpPr>
        <p:spPr>
          <a:xfrm>
            <a:off x="4841875" y="3117850"/>
            <a:ext cx="4225925" cy="808038"/>
          </a:xfrm>
          <a:custGeom>
            <a:avLst/>
            <a:gdLst>
              <a:gd name="connsiteX0" fmla="*/ 382948 w 4226604"/>
              <a:gd name="connsiteY0" fmla="*/ 0 h 808237"/>
              <a:gd name="connsiteX1" fmla="*/ 2413514 w 4226604"/>
              <a:gd name="connsiteY1" fmla="*/ 0 h 808237"/>
              <a:gd name="connsiteX2" fmla="*/ 2441880 w 4226604"/>
              <a:gd name="connsiteY2" fmla="*/ 2316 h 808237"/>
              <a:gd name="connsiteX3" fmla="*/ 2470247 w 4226604"/>
              <a:gd name="connsiteY3" fmla="*/ 4631 h 808237"/>
              <a:gd name="connsiteX4" fmla="*/ 2496249 w 4226604"/>
              <a:gd name="connsiteY4" fmla="*/ 9263 h 808237"/>
              <a:gd name="connsiteX5" fmla="*/ 2524616 w 4226604"/>
              <a:gd name="connsiteY5" fmla="*/ 16210 h 808237"/>
              <a:gd name="connsiteX6" fmla="*/ 2548255 w 4226604"/>
              <a:gd name="connsiteY6" fmla="*/ 25472 h 808237"/>
              <a:gd name="connsiteX7" fmla="*/ 2574257 w 4226604"/>
              <a:gd name="connsiteY7" fmla="*/ 34735 h 808237"/>
              <a:gd name="connsiteX8" fmla="*/ 2597896 w 4226604"/>
              <a:gd name="connsiteY8" fmla="*/ 46313 h 808237"/>
              <a:gd name="connsiteX9" fmla="*/ 2621535 w 4226604"/>
              <a:gd name="connsiteY9" fmla="*/ 60207 h 808237"/>
              <a:gd name="connsiteX10" fmla="*/ 2642810 w 4226604"/>
              <a:gd name="connsiteY10" fmla="*/ 74101 h 808237"/>
              <a:gd name="connsiteX11" fmla="*/ 2664084 w 4226604"/>
              <a:gd name="connsiteY11" fmla="*/ 92626 h 808237"/>
              <a:gd name="connsiteX12" fmla="*/ 2682995 w 4226604"/>
              <a:gd name="connsiteY12" fmla="*/ 108836 h 808237"/>
              <a:gd name="connsiteX13" fmla="*/ 2701906 w 4226604"/>
              <a:gd name="connsiteY13" fmla="*/ 127361 h 808237"/>
              <a:gd name="connsiteX14" fmla="*/ 2718453 w 4226604"/>
              <a:gd name="connsiteY14" fmla="*/ 148202 h 808237"/>
              <a:gd name="connsiteX15" fmla="*/ 2732637 w 4226604"/>
              <a:gd name="connsiteY15" fmla="*/ 169043 h 808237"/>
              <a:gd name="connsiteX16" fmla="*/ 2746820 w 4226604"/>
              <a:gd name="connsiteY16" fmla="*/ 192199 h 808237"/>
              <a:gd name="connsiteX17" fmla="*/ 2761003 w 4226604"/>
              <a:gd name="connsiteY17" fmla="*/ 215356 h 808237"/>
              <a:gd name="connsiteX18" fmla="*/ 2770459 w 4226604"/>
              <a:gd name="connsiteY18" fmla="*/ 238512 h 808237"/>
              <a:gd name="connsiteX19" fmla="*/ 2787006 w 4226604"/>
              <a:gd name="connsiteY19" fmla="*/ 266300 h 808237"/>
              <a:gd name="connsiteX20" fmla="*/ 2805917 w 4226604"/>
              <a:gd name="connsiteY20" fmla="*/ 291772 h 808237"/>
              <a:gd name="connsiteX21" fmla="*/ 2831919 w 4226604"/>
              <a:gd name="connsiteY21" fmla="*/ 314929 h 808237"/>
              <a:gd name="connsiteX22" fmla="*/ 2860286 w 4226604"/>
              <a:gd name="connsiteY22" fmla="*/ 333454 h 808237"/>
              <a:gd name="connsiteX23" fmla="*/ 2895744 w 4226604"/>
              <a:gd name="connsiteY23" fmla="*/ 347348 h 808237"/>
              <a:gd name="connsiteX24" fmla="*/ 2933566 w 4226604"/>
              <a:gd name="connsiteY24" fmla="*/ 358926 h 808237"/>
              <a:gd name="connsiteX25" fmla="*/ 2978479 w 4226604"/>
              <a:gd name="connsiteY25" fmla="*/ 365873 h 808237"/>
              <a:gd name="connsiteX26" fmla="*/ 3025757 w 4226604"/>
              <a:gd name="connsiteY26" fmla="*/ 368189 h 808237"/>
              <a:gd name="connsiteX27" fmla="*/ 4226604 w 4226604"/>
              <a:gd name="connsiteY27" fmla="*/ 368189 h 808237"/>
              <a:gd name="connsiteX28" fmla="*/ 4226604 w 4226604"/>
              <a:gd name="connsiteY28" fmla="*/ 437658 h 808237"/>
              <a:gd name="connsiteX29" fmla="*/ 3025757 w 4226604"/>
              <a:gd name="connsiteY29" fmla="*/ 437658 h 808237"/>
              <a:gd name="connsiteX30" fmla="*/ 2978479 w 4226604"/>
              <a:gd name="connsiteY30" fmla="*/ 439974 h 808237"/>
              <a:gd name="connsiteX31" fmla="*/ 2933566 w 4226604"/>
              <a:gd name="connsiteY31" fmla="*/ 446921 h 808237"/>
              <a:gd name="connsiteX32" fmla="*/ 2895744 w 4226604"/>
              <a:gd name="connsiteY32" fmla="*/ 458499 h 808237"/>
              <a:gd name="connsiteX33" fmla="*/ 2860286 w 4226604"/>
              <a:gd name="connsiteY33" fmla="*/ 474708 h 808237"/>
              <a:gd name="connsiteX34" fmla="*/ 2831919 w 4226604"/>
              <a:gd name="connsiteY34" fmla="*/ 493234 h 808237"/>
              <a:gd name="connsiteX35" fmla="*/ 2805917 w 4226604"/>
              <a:gd name="connsiteY35" fmla="*/ 516390 h 808237"/>
              <a:gd name="connsiteX36" fmla="*/ 2787006 w 4226604"/>
              <a:gd name="connsiteY36" fmla="*/ 541862 h 808237"/>
              <a:gd name="connsiteX37" fmla="*/ 2770459 w 4226604"/>
              <a:gd name="connsiteY37" fmla="*/ 569650 h 808237"/>
              <a:gd name="connsiteX38" fmla="*/ 2761003 w 4226604"/>
              <a:gd name="connsiteY38" fmla="*/ 592807 h 808237"/>
              <a:gd name="connsiteX39" fmla="*/ 2746820 w 4226604"/>
              <a:gd name="connsiteY39" fmla="*/ 615963 h 808237"/>
              <a:gd name="connsiteX40" fmla="*/ 2732637 w 4226604"/>
              <a:gd name="connsiteY40" fmla="*/ 636804 h 808237"/>
              <a:gd name="connsiteX41" fmla="*/ 2718453 w 4226604"/>
              <a:gd name="connsiteY41" fmla="*/ 659961 h 808237"/>
              <a:gd name="connsiteX42" fmla="*/ 2701906 w 4226604"/>
              <a:gd name="connsiteY42" fmla="*/ 678486 h 808237"/>
              <a:gd name="connsiteX43" fmla="*/ 2682995 w 4226604"/>
              <a:gd name="connsiteY43" fmla="*/ 697011 h 808237"/>
              <a:gd name="connsiteX44" fmla="*/ 2664084 w 4226604"/>
              <a:gd name="connsiteY44" fmla="*/ 715536 h 808237"/>
              <a:gd name="connsiteX45" fmla="*/ 2642810 w 4226604"/>
              <a:gd name="connsiteY45" fmla="*/ 731746 h 808237"/>
              <a:gd name="connsiteX46" fmla="*/ 2621535 w 4226604"/>
              <a:gd name="connsiteY46" fmla="*/ 747955 h 808237"/>
              <a:gd name="connsiteX47" fmla="*/ 2597896 w 4226604"/>
              <a:gd name="connsiteY47" fmla="*/ 759534 h 808237"/>
              <a:gd name="connsiteX48" fmla="*/ 2574257 w 4226604"/>
              <a:gd name="connsiteY48" fmla="*/ 773427 h 808237"/>
              <a:gd name="connsiteX49" fmla="*/ 2548255 w 4226604"/>
              <a:gd name="connsiteY49" fmla="*/ 782690 h 808237"/>
              <a:gd name="connsiteX50" fmla="*/ 2524616 w 4226604"/>
              <a:gd name="connsiteY50" fmla="*/ 791953 h 808237"/>
              <a:gd name="connsiteX51" fmla="*/ 2496249 w 4226604"/>
              <a:gd name="connsiteY51" fmla="*/ 798900 h 808237"/>
              <a:gd name="connsiteX52" fmla="*/ 2470247 w 4226604"/>
              <a:gd name="connsiteY52" fmla="*/ 803531 h 808237"/>
              <a:gd name="connsiteX53" fmla="*/ 2441880 w 4226604"/>
              <a:gd name="connsiteY53" fmla="*/ 805847 h 808237"/>
              <a:gd name="connsiteX54" fmla="*/ 2413514 w 4226604"/>
              <a:gd name="connsiteY54" fmla="*/ 808162 h 808237"/>
              <a:gd name="connsiteX55" fmla="*/ 1289094 w 4226604"/>
              <a:gd name="connsiteY55" fmla="*/ 808162 h 808237"/>
              <a:gd name="connsiteX56" fmla="*/ 1289094 w 4226604"/>
              <a:gd name="connsiteY56" fmla="*/ 808237 h 808237"/>
              <a:gd name="connsiteX57" fmla="*/ 0 w 4226604"/>
              <a:gd name="connsiteY57" fmla="*/ 808237 h 808237"/>
              <a:gd name="connsiteX58" fmla="*/ 0 w 4226604"/>
              <a:gd name="connsiteY58" fmla="*/ 430711 h 808237"/>
              <a:gd name="connsiteX59" fmla="*/ 0 w 4226604"/>
              <a:gd name="connsiteY59" fmla="*/ 375136 h 808237"/>
              <a:gd name="connsiteX60" fmla="*/ 0 w 4226604"/>
              <a:gd name="connsiteY60" fmla="*/ 199 h 808237"/>
              <a:gd name="connsiteX61" fmla="*/ 379698 w 4226604"/>
              <a:gd name="connsiteY61" fmla="*/ 199 h 80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26604" h="808237">
                <a:moveTo>
                  <a:pt x="382948" y="0"/>
                </a:moveTo>
                <a:lnTo>
                  <a:pt x="2413514" y="0"/>
                </a:lnTo>
                <a:lnTo>
                  <a:pt x="2441880" y="2316"/>
                </a:lnTo>
                <a:lnTo>
                  <a:pt x="2470247" y="4631"/>
                </a:lnTo>
                <a:lnTo>
                  <a:pt x="2496249" y="9263"/>
                </a:lnTo>
                <a:lnTo>
                  <a:pt x="2524616" y="16210"/>
                </a:lnTo>
                <a:lnTo>
                  <a:pt x="2548255" y="25472"/>
                </a:lnTo>
                <a:lnTo>
                  <a:pt x="2574257" y="34735"/>
                </a:lnTo>
                <a:lnTo>
                  <a:pt x="2597896" y="46313"/>
                </a:lnTo>
                <a:lnTo>
                  <a:pt x="2621535" y="60207"/>
                </a:lnTo>
                <a:lnTo>
                  <a:pt x="2642810" y="74101"/>
                </a:lnTo>
                <a:lnTo>
                  <a:pt x="2664084" y="92626"/>
                </a:lnTo>
                <a:lnTo>
                  <a:pt x="2682995" y="108836"/>
                </a:lnTo>
                <a:lnTo>
                  <a:pt x="2701906" y="127361"/>
                </a:lnTo>
                <a:lnTo>
                  <a:pt x="2718453" y="148202"/>
                </a:lnTo>
                <a:lnTo>
                  <a:pt x="2732637" y="169043"/>
                </a:lnTo>
                <a:lnTo>
                  <a:pt x="2746820" y="192199"/>
                </a:lnTo>
                <a:lnTo>
                  <a:pt x="2761003" y="215356"/>
                </a:lnTo>
                <a:lnTo>
                  <a:pt x="2770459" y="238512"/>
                </a:lnTo>
                <a:lnTo>
                  <a:pt x="2787006" y="266300"/>
                </a:lnTo>
                <a:lnTo>
                  <a:pt x="2805917" y="291772"/>
                </a:lnTo>
                <a:lnTo>
                  <a:pt x="2831919" y="314929"/>
                </a:lnTo>
                <a:lnTo>
                  <a:pt x="2860286" y="333454"/>
                </a:lnTo>
                <a:lnTo>
                  <a:pt x="2895744" y="347348"/>
                </a:lnTo>
                <a:lnTo>
                  <a:pt x="2933566" y="358926"/>
                </a:lnTo>
                <a:lnTo>
                  <a:pt x="2978479" y="365873"/>
                </a:lnTo>
                <a:lnTo>
                  <a:pt x="3025757" y="368189"/>
                </a:lnTo>
                <a:lnTo>
                  <a:pt x="4226604" y="368189"/>
                </a:lnTo>
                <a:lnTo>
                  <a:pt x="4226604" y="437658"/>
                </a:lnTo>
                <a:lnTo>
                  <a:pt x="3025757" y="437658"/>
                </a:lnTo>
                <a:lnTo>
                  <a:pt x="2978479" y="439974"/>
                </a:lnTo>
                <a:lnTo>
                  <a:pt x="2933566" y="446921"/>
                </a:lnTo>
                <a:lnTo>
                  <a:pt x="2895744" y="458499"/>
                </a:lnTo>
                <a:lnTo>
                  <a:pt x="2860286" y="474708"/>
                </a:lnTo>
                <a:lnTo>
                  <a:pt x="2831919" y="493234"/>
                </a:lnTo>
                <a:lnTo>
                  <a:pt x="2805917" y="516390"/>
                </a:lnTo>
                <a:lnTo>
                  <a:pt x="2787006" y="541862"/>
                </a:lnTo>
                <a:lnTo>
                  <a:pt x="2770459" y="569650"/>
                </a:lnTo>
                <a:lnTo>
                  <a:pt x="2761003" y="592807"/>
                </a:lnTo>
                <a:lnTo>
                  <a:pt x="2746820" y="615963"/>
                </a:lnTo>
                <a:lnTo>
                  <a:pt x="2732637" y="636804"/>
                </a:lnTo>
                <a:lnTo>
                  <a:pt x="2718453" y="659961"/>
                </a:lnTo>
                <a:lnTo>
                  <a:pt x="2701906" y="678486"/>
                </a:lnTo>
                <a:lnTo>
                  <a:pt x="2682995" y="697011"/>
                </a:lnTo>
                <a:lnTo>
                  <a:pt x="2664084" y="715536"/>
                </a:lnTo>
                <a:lnTo>
                  <a:pt x="2642810" y="731746"/>
                </a:lnTo>
                <a:lnTo>
                  <a:pt x="2621535" y="747955"/>
                </a:lnTo>
                <a:lnTo>
                  <a:pt x="2597896" y="759534"/>
                </a:lnTo>
                <a:lnTo>
                  <a:pt x="2574257" y="773427"/>
                </a:lnTo>
                <a:lnTo>
                  <a:pt x="2548255" y="782690"/>
                </a:lnTo>
                <a:lnTo>
                  <a:pt x="2524616" y="791953"/>
                </a:lnTo>
                <a:lnTo>
                  <a:pt x="2496249" y="798900"/>
                </a:lnTo>
                <a:lnTo>
                  <a:pt x="2470247" y="803531"/>
                </a:lnTo>
                <a:lnTo>
                  <a:pt x="2441880" y="805847"/>
                </a:lnTo>
                <a:lnTo>
                  <a:pt x="2413514" y="808162"/>
                </a:lnTo>
                <a:lnTo>
                  <a:pt x="1289094" y="808162"/>
                </a:lnTo>
                <a:lnTo>
                  <a:pt x="1289094" y="808237"/>
                </a:lnTo>
                <a:lnTo>
                  <a:pt x="0" y="808237"/>
                </a:lnTo>
                <a:lnTo>
                  <a:pt x="0" y="430711"/>
                </a:lnTo>
                <a:lnTo>
                  <a:pt x="0" y="375136"/>
                </a:lnTo>
                <a:lnTo>
                  <a:pt x="0" y="199"/>
                </a:lnTo>
                <a:lnTo>
                  <a:pt x="379698" y="199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02DC150-629A-FDF2-DCBA-06AFA282E104}"/>
              </a:ext>
            </a:extLst>
          </p:cNvPr>
          <p:cNvSpPr/>
          <p:nvPr/>
        </p:nvSpPr>
        <p:spPr>
          <a:xfrm>
            <a:off x="4841875" y="2316163"/>
            <a:ext cx="4225925" cy="1147762"/>
          </a:xfrm>
          <a:custGeom>
            <a:avLst/>
            <a:gdLst>
              <a:gd name="connsiteX0" fmla="*/ 0 w 4226604"/>
              <a:gd name="connsiteY0" fmla="*/ 0 h 1148563"/>
              <a:gd name="connsiteX1" fmla="*/ 345126 w 4226604"/>
              <a:gd name="connsiteY1" fmla="*/ 0 h 1148563"/>
              <a:gd name="connsiteX2" fmla="*/ 382948 w 4226604"/>
              <a:gd name="connsiteY2" fmla="*/ 0 h 1148563"/>
              <a:gd name="connsiteX3" fmla="*/ 1289094 w 4226604"/>
              <a:gd name="connsiteY3" fmla="*/ 0 h 1148563"/>
              <a:gd name="connsiteX4" fmla="*/ 2422969 w 4226604"/>
              <a:gd name="connsiteY4" fmla="*/ 0 h 1148563"/>
              <a:gd name="connsiteX5" fmla="*/ 2463155 w 4226604"/>
              <a:gd name="connsiteY5" fmla="*/ 0 h 1148563"/>
              <a:gd name="connsiteX6" fmla="*/ 2500977 w 4226604"/>
              <a:gd name="connsiteY6" fmla="*/ 6947 h 1148563"/>
              <a:gd name="connsiteX7" fmla="*/ 2536435 w 4226604"/>
              <a:gd name="connsiteY7" fmla="*/ 16210 h 1148563"/>
              <a:gd name="connsiteX8" fmla="*/ 2571893 w 4226604"/>
              <a:gd name="connsiteY8" fmla="*/ 27788 h 1148563"/>
              <a:gd name="connsiteX9" fmla="*/ 2604988 w 4226604"/>
              <a:gd name="connsiteY9" fmla="*/ 43997 h 1148563"/>
              <a:gd name="connsiteX10" fmla="*/ 2638082 w 4226604"/>
              <a:gd name="connsiteY10" fmla="*/ 62523 h 1148563"/>
              <a:gd name="connsiteX11" fmla="*/ 2666448 w 4226604"/>
              <a:gd name="connsiteY11" fmla="*/ 85679 h 1148563"/>
              <a:gd name="connsiteX12" fmla="*/ 2694815 w 4226604"/>
              <a:gd name="connsiteY12" fmla="*/ 108836 h 1148563"/>
              <a:gd name="connsiteX13" fmla="*/ 2718453 w 4226604"/>
              <a:gd name="connsiteY13" fmla="*/ 134308 h 1148563"/>
              <a:gd name="connsiteX14" fmla="*/ 2739728 w 4226604"/>
              <a:gd name="connsiteY14" fmla="*/ 164411 h 1148563"/>
              <a:gd name="connsiteX15" fmla="*/ 2758639 w 4226604"/>
              <a:gd name="connsiteY15" fmla="*/ 194515 h 1148563"/>
              <a:gd name="connsiteX16" fmla="*/ 2775186 w 4226604"/>
              <a:gd name="connsiteY16" fmla="*/ 229250 h 1148563"/>
              <a:gd name="connsiteX17" fmla="*/ 2789370 w 4226604"/>
              <a:gd name="connsiteY17" fmla="*/ 261669 h 1148563"/>
              <a:gd name="connsiteX18" fmla="*/ 2798825 w 4226604"/>
              <a:gd name="connsiteY18" fmla="*/ 298719 h 1148563"/>
              <a:gd name="connsiteX19" fmla="*/ 2803553 w 4226604"/>
              <a:gd name="connsiteY19" fmla="*/ 335770 h 1148563"/>
              <a:gd name="connsiteX20" fmla="*/ 2805917 w 4226604"/>
              <a:gd name="connsiteY20" fmla="*/ 375136 h 1148563"/>
              <a:gd name="connsiteX21" fmla="*/ 2805917 w 4226604"/>
              <a:gd name="connsiteY21" fmla="*/ 896157 h 1148563"/>
              <a:gd name="connsiteX22" fmla="*/ 2805917 w 4226604"/>
              <a:gd name="connsiteY22" fmla="*/ 914682 h 1148563"/>
              <a:gd name="connsiteX23" fmla="*/ 2810645 w 4226604"/>
              <a:gd name="connsiteY23" fmla="*/ 933208 h 1148563"/>
              <a:gd name="connsiteX24" fmla="*/ 2815372 w 4226604"/>
              <a:gd name="connsiteY24" fmla="*/ 951733 h 1148563"/>
              <a:gd name="connsiteX25" fmla="*/ 2820100 w 4226604"/>
              <a:gd name="connsiteY25" fmla="*/ 970258 h 1148563"/>
              <a:gd name="connsiteX26" fmla="*/ 2829555 w 4226604"/>
              <a:gd name="connsiteY26" fmla="*/ 986468 h 1148563"/>
              <a:gd name="connsiteX27" fmla="*/ 2839011 w 4226604"/>
              <a:gd name="connsiteY27" fmla="*/ 1000361 h 1148563"/>
              <a:gd name="connsiteX28" fmla="*/ 2850830 w 4226604"/>
              <a:gd name="connsiteY28" fmla="*/ 1016571 h 1148563"/>
              <a:gd name="connsiteX29" fmla="*/ 2862650 w 4226604"/>
              <a:gd name="connsiteY29" fmla="*/ 1028149 h 1148563"/>
              <a:gd name="connsiteX30" fmla="*/ 2876833 w 4226604"/>
              <a:gd name="connsiteY30" fmla="*/ 1039728 h 1148563"/>
              <a:gd name="connsiteX31" fmla="*/ 2891016 w 4226604"/>
              <a:gd name="connsiteY31" fmla="*/ 1051306 h 1148563"/>
              <a:gd name="connsiteX32" fmla="*/ 2905199 w 4226604"/>
              <a:gd name="connsiteY32" fmla="*/ 1060568 h 1148563"/>
              <a:gd name="connsiteX33" fmla="*/ 2924110 w 4226604"/>
              <a:gd name="connsiteY33" fmla="*/ 1069831 h 1148563"/>
              <a:gd name="connsiteX34" fmla="*/ 2940657 w 4226604"/>
              <a:gd name="connsiteY34" fmla="*/ 1074462 h 1148563"/>
              <a:gd name="connsiteX35" fmla="*/ 2959568 w 4226604"/>
              <a:gd name="connsiteY35" fmla="*/ 1079094 h 1148563"/>
              <a:gd name="connsiteX36" fmla="*/ 2978479 w 4226604"/>
              <a:gd name="connsiteY36" fmla="*/ 1083725 h 1148563"/>
              <a:gd name="connsiteX37" fmla="*/ 2997390 w 4226604"/>
              <a:gd name="connsiteY37" fmla="*/ 1083725 h 1148563"/>
              <a:gd name="connsiteX38" fmla="*/ 4226604 w 4226604"/>
              <a:gd name="connsiteY38" fmla="*/ 1083725 h 1148563"/>
              <a:gd name="connsiteX39" fmla="*/ 4226604 w 4226604"/>
              <a:gd name="connsiteY39" fmla="*/ 1148563 h 1148563"/>
              <a:gd name="connsiteX40" fmla="*/ 3025757 w 4226604"/>
              <a:gd name="connsiteY40" fmla="*/ 1148563 h 1148563"/>
              <a:gd name="connsiteX41" fmla="*/ 2978479 w 4226604"/>
              <a:gd name="connsiteY41" fmla="*/ 1146248 h 1148563"/>
              <a:gd name="connsiteX42" fmla="*/ 2933566 w 4226604"/>
              <a:gd name="connsiteY42" fmla="*/ 1139301 h 1148563"/>
              <a:gd name="connsiteX43" fmla="*/ 2895744 w 4226604"/>
              <a:gd name="connsiteY43" fmla="*/ 1127722 h 1148563"/>
              <a:gd name="connsiteX44" fmla="*/ 2860286 w 4226604"/>
              <a:gd name="connsiteY44" fmla="*/ 1113828 h 1148563"/>
              <a:gd name="connsiteX45" fmla="*/ 2831919 w 4226604"/>
              <a:gd name="connsiteY45" fmla="*/ 1095303 h 1148563"/>
              <a:gd name="connsiteX46" fmla="*/ 2805917 w 4226604"/>
              <a:gd name="connsiteY46" fmla="*/ 1072147 h 1148563"/>
              <a:gd name="connsiteX47" fmla="*/ 2787006 w 4226604"/>
              <a:gd name="connsiteY47" fmla="*/ 1046675 h 1148563"/>
              <a:gd name="connsiteX48" fmla="*/ 2770459 w 4226604"/>
              <a:gd name="connsiteY48" fmla="*/ 1018887 h 1148563"/>
              <a:gd name="connsiteX49" fmla="*/ 2761003 w 4226604"/>
              <a:gd name="connsiteY49" fmla="*/ 995730 h 1148563"/>
              <a:gd name="connsiteX50" fmla="*/ 2746820 w 4226604"/>
              <a:gd name="connsiteY50" fmla="*/ 972574 h 1148563"/>
              <a:gd name="connsiteX51" fmla="*/ 2732637 w 4226604"/>
              <a:gd name="connsiteY51" fmla="*/ 949417 h 1148563"/>
              <a:gd name="connsiteX52" fmla="*/ 2718453 w 4226604"/>
              <a:gd name="connsiteY52" fmla="*/ 928576 h 1148563"/>
              <a:gd name="connsiteX53" fmla="*/ 2701906 w 4226604"/>
              <a:gd name="connsiteY53" fmla="*/ 907735 h 1148563"/>
              <a:gd name="connsiteX54" fmla="*/ 2682995 w 4226604"/>
              <a:gd name="connsiteY54" fmla="*/ 889210 h 1148563"/>
              <a:gd name="connsiteX55" fmla="*/ 2664084 w 4226604"/>
              <a:gd name="connsiteY55" fmla="*/ 873001 h 1148563"/>
              <a:gd name="connsiteX56" fmla="*/ 2642810 w 4226604"/>
              <a:gd name="connsiteY56" fmla="*/ 854475 h 1148563"/>
              <a:gd name="connsiteX57" fmla="*/ 2621535 w 4226604"/>
              <a:gd name="connsiteY57" fmla="*/ 840582 h 1148563"/>
              <a:gd name="connsiteX58" fmla="*/ 2597896 w 4226604"/>
              <a:gd name="connsiteY58" fmla="*/ 826688 h 1148563"/>
              <a:gd name="connsiteX59" fmla="*/ 2574257 w 4226604"/>
              <a:gd name="connsiteY59" fmla="*/ 815109 h 1148563"/>
              <a:gd name="connsiteX60" fmla="*/ 2548255 w 4226604"/>
              <a:gd name="connsiteY60" fmla="*/ 805847 h 1148563"/>
              <a:gd name="connsiteX61" fmla="*/ 2524616 w 4226604"/>
              <a:gd name="connsiteY61" fmla="*/ 796584 h 1148563"/>
              <a:gd name="connsiteX62" fmla="*/ 2496249 w 4226604"/>
              <a:gd name="connsiteY62" fmla="*/ 789637 h 1148563"/>
              <a:gd name="connsiteX63" fmla="*/ 2470247 w 4226604"/>
              <a:gd name="connsiteY63" fmla="*/ 785006 h 1148563"/>
              <a:gd name="connsiteX64" fmla="*/ 2441880 w 4226604"/>
              <a:gd name="connsiteY64" fmla="*/ 782690 h 1148563"/>
              <a:gd name="connsiteX65" fmla="*/ 2413514 w 4226604"/>
              <a:gd name="connsiteY65" fmla="*/ 780375 h 1148563"/>
              <a:gd name="connsiteX66" fmla="*/ 1289094 w 4226604"/>
              <a:gd name="connsiteY66" fmla="*/ 780375 h 1148563"/>
              <a:gd name="connsiteX67" fmla="*/ 1289094 w 4226604"/>
              <a:gd name="connsiteY67" fmla="*/ 783018 h 1148563"/>
              <a:gd name="connsiteX68" fmla="*/ 0 w 4226604"/>
              <a:gd name="connsiteY68" fmla="*/ 783018 h 1148563"/>
              <a:gd name="connsiteX69" fmla="*/ 0 w 4226604"/>
              <a:gd name="connsiteY69" fmla="*/ 405239 h 1148563"/>
              <a:gd name="connsiteX70" fmla="*/ 0 w 4226604"/>
              <a:gd name="connsiteY70" fmla="*/ 375136 h 1148563"/>
              <a:gd name="connsiteX0" fmla="*/ 0 w 4226604"/>
              <a:gd name="connsiteY0" fmla="*/ 0 h 1148563"/>
              <a:gd name="connsiteX1" fmla="*/ 345126 w 4226604"/>
              <a:gd name="connsiteY1" fmla="*/ 0 h 1148563"/>
              <a:gd name="connsiteX2" fmla="*/ 382948 w 4226604"/>
              <a:gd name="connsiteY2" fmla="*/ 0 h 1148563"/>
              <a:gd name="connsiteX3" fmla="*/ 1289094 w 4226604"/>
              <a:gd name="connsiteY3" fmla="*/ 0 h 1148563"/>
              <a:gd name="connsiteX4" fmla="*/ 2422969 w 4226604"/>
              <a:gd name="connsiteY4" fmla="*/ 0 h 1148563"/>
              <a:gd name="connsiteX5" fmla="*/ 2463155 w 4226604"/>
              <a:gd name="connsiteY5" fmla="*/ 0 h 1148563"/>
              <a:gd name="connsiteX6" fmla="*/ 2500977 w 4226604"/>
              <a:gd name="connsiteY6" fmla="*/ 6947 h 1148563"/>
              <a:gd name="connsiteX7" fmla="*/ 2536435 w 4226604"/>
              <a:gd name="connsiteY7" fmla="*/ 16210 h 1148563"/>
              <a:gd name="connsiteX8" fmla="*/ 2571893 w 4226604"/>
              <a:gd name="connsiteY8" fmla="*/ 27788 h 1148563"/>
              <a:gd name="connsiteX9" fmla="*/ 2604988 w 4226604"/>
              <a:gd name="connsiteY9" fmla="*/ 43997 h 1148563"/>
              <a:gd name="connsiteX10" fmla="*/ 2638082 w 4226604"/>
              <a:gd name="connsiteY10" fmla="*/ 62523 h 1148563"/>
              <a:gd name="connsiteX11" fmla="*/ 2666448 w 4226604"/>
              <a:gd name="connsiteY11" fmla="*/ 85679 h 1148563"/>
              <a:gd name="connsiteX12" fmla="*/ 2694815 w 4226604"/>
              <a:gd name="connsiteY12" fmla="*/ 108836 h 1148563"/>
              <a:gd name="connsiteX13" fmla="*/ 2718453 w 4226604"/>
              <a:gd name="connsiteY13" fmla="*/ 134308 h 1148563"/>
              <a:gd name="connsiteX14" fmla="*/ 2739728 w 4226604"/>
              <a:gd name="connsiteY14" fmla="*/ 164411 h 1148563"/>
              <a:gd name="connsiteX15" fmla="*/ 2758639 w 4226604"/>
              <a:gd name="connsiteY15" fmla="*/ 194515 h 1148563"/>
              <a:gd name="connsiteX16" fmla="*/ 2775186 w 4226604"/>
              <a:gd name="connsiteY16" fmla="*/ 229250 h 1148563"/>
              <a:gd name="connsiteX17" fmla="*/ 2789370 w 4226604"/>
              <a:gd name="connsiteY17" fmla="*/ 261669 h 1148563"/>
              <a:gd name="connsiteX18" fmla="*/ 2798825 w 4226604"/>
              <a:gd name="connsiteY18" fmla="*/ 298719 h 1148563"/>
              <a:gd name="connsiteX19" fmla="*/ 2803553 w 4226604"/>
              <a:gd name="connsiteY19" fmla="*/ 335770 h 1148563"/>
              <a:gd name="connsiteX20" fmla="*/ 2805917 w 4226604"/>
              <a:gd name="connsiteY20" fmla="*/ 375136 h 1148563"/>
              <a:gd name="connsiteX21" fmla="*/ 2805917 w 4226604"/>
              <a:gd name="connsiteY21" fmla="*/ 896157 h 1148563"/>
              <a:gd name="connsiteX22" fmla="*/ 2805917 w 4226604"/>
              <a:gd name="connsiteY22" fmla="*/ 914682 h 1148563"/>
              <a:gd name="connsiteX23" fmla="*/ 2810645 w 4226604"/>
              <a:gd name="connsiteY23" fmla="*/ 933208 h 1148563"/>
              <a:gd name="connsiteX24" fmla="*/ 2815372 w 4226604"/>
              <a:gd name="connsiteY24" fmla="*/ 951733 h 1148563"/>
              <a:gd name="connsiteX25" fmla="*/ 2820100 w 4226604"/>
              <a:gd name="connsiteY25" fmla="*/ 970258 h 1148563"/>
              <a:gd name="connsiteX26" fmla="*/ 2829555 w 4226604"/>
              <a:gd name="connsiteY26" fmla="*/ 986468 h 1148563"/>
              <a:gd name="connsiteX27" fmla="*/ 2839011 w 4226604"/>
              <a:gd name="connsiteY27" fmla="*/ 1000361 h 1148563"/>
              <a:gd name="connsiteX28" fmla="*/ 2850830 w 4226604"/>
              <a:gd name="connsiteY28" fmla="*/ 1016571 h 1148563"/>
              <a:gd name="connsiteX29" fmla="*/ 2862650 w 4226604"/>
              <a:gd name="connsiteY29" fmla="*/ 1028149 h 1148563"/>
              <a:gd name="connsiteX30" fmla="*/ 2876833 w 4226604"/>
              <a:gd name="connsiteY30" fmla="*/ 1039728 h 1148563"/>
              <a:gd name="connsiteX31" fmla="*/ 2891016 w 4226604"/>
              <a:gd name="connsiteY31" fmla="*/ 1051306 h 1148563"/>
              <a:gd name="connsiteX32" fmla="*/ 2905199 w 4226604"/>
              <a:gd name="connsiteY32" fmla="*/ 1060568 h 1148563"/>
              <a:gd name="connsiteX33" fmla="*/ 2924110 w 4226604"/>
              <a:gd name="connsiteY33" fmla="*/ 1069831 h 1148563"/>
              <a:gd name="connsiteX34" fmla="*/ 2940657 w 4226604"/>
              <a:gd name="connsiteY34" fmla="*/ 1074462 h 1148563"/>
              <a:gd name="connsiteX35" fmla="*/ 2959568 w 4226604"/>
              <a:gd name="connsiteY35" fmla="*/ 1079094 h 1148563"/>
              <a:gd name="connsiteX36" fmla="*/ 2978479 w 4226604"/>
              <a:gd name="connsiteY36" fmla="*/ 1083725 h 1148563"/>
              <a:gd name="connsiteX37" fmla="*/ 2997390 w 4226604"/>
              <a:gd name="connsiteY37" fmla="*/ 1083725 h 1148563"/>
              <a:gd name="connsiteX38" fmla="*/ 4226604 w 4226604"/>
              <a:gd name="connsiteY38" fmla="*/ 1083725 h 1148563"/>
              <a:gd name="connsiteX39" fmla="*/ 4226604 w 4226604"/>
              <a:gd name="connsiteY39" fmla="*/ 1148563 h 1148563"/>
              <a:gd name="connsiteX40" fmla="*/ 3025757 w 4226604"/>
              <a:gd name="connsiteY40" fmla="*/ 1148563 h 1148563"/>
              <a:gd name="connsiteX41" fmla="*/ 2978479 w 4226604"/>
              <a:gd name="connsiteY41" fmla="*/ 1146248 h 1148563"/>
              <a:gd name="connsiteX42" fmla="*/ 2933566 w 4226604"/>
              <a:gd name="connsiteY42" fmla="*/ 1139301 h 1148563"/>
              <a:gd name="connsiteX43" fmla="*/ 2895744 w 4226604"/>
              <a:gd name="connsiteY43" fmla="*/ 1127722 h 1148563"/>
              <a:gd name="connsiteX44" fmla="*/ 2860286 w 4226604"/>
              <a:gd name="connsiteY44" fmla="*/ 1113828 h 1148563"/>
              <a:gd name="connsiteX45" fmla="*/ 2831919 w 4226604"/>
              <a:gd name="connsiteY45" fmla="*/ 1095303 h 1148563"/>
              <a:gd name="connsiteX46" fmla="*/ 2805917 w 4226604"/>
              <a:gd name="connsiteY46" fmla="*/ 1072147 h 1148563"/>
              <a:gd name="connsiteX47" fmla="*/ 2787006 w 4226604"/>
              <a:gd name="connsiteY47" fmla="*/ 1046675 h 1148563"/>
              <a:gd name="connsiteX48" fmla="*/ 2770459 w 4226604"/>
              <a:gd name="connsiteY48" fmla="*/ 1018887 h 1148563"/>
              <a:gd name="connsiteX49" fmla="*/ 2761003 w 4226604"/>
              <a:gd name="connsiteY49" fmla="*/ 995730 h 1148563"/>
              <a:gd name="connsiteX50" fmla="*/ 2746820 w 4226604"/>
              <a:gd name="connsiteY50" fmla="*/ 972574 h 1148563"/>
              <a:gd name="connsiteX51" fmla="*/ 2732637 w 4226604"/>
              <a:gd name="connsiteY51" fmla="*/ 949417 h 1148563"/>
              <a:gd name="connsiteX52" fmla="*/ 2718453 w 4226604"/>
              <a:gd name="connsiteY52" fmla="*/ 928576 h 1148563"/>
              <a:gd name="connsiteX53" fmla="*/ 2701906 w 4226604"/>
              <a:gd name="connsiteY53" fmla="*/ 907735 h 1148563"/>
              <a:gd name="connsiteX54" fmla="*/ 2682995 w 4226604"/>
              <a:gd name="connsiteY54" fmla="*/ 889210 h 1148563"/>
              <a:gd name="connsiteX55" fmla="*/ 2664084 w 4226604"/>
              <a:gd name="connsiteY55" fmla="*/ 873001 h 1148563"/>
              <a:gd name="connsiteX56" fmla="*/ 2642810 w 4226604"/>
              <a:gd name="connsiteY56" fmla="*/ 854475 h 1148563"/>
              <a:gd name="connsiteX57" fmla="*/ 2621535 w 4226604"/>
              <a:gd name="connsiteY57" fmla="*/ 840582 h 1148563"/>
              <a:gd name="connsiteX58" fmla="*/ 2597896 w 4226604"/>
              <a:gd name="connsiteY58" fmla="*/ 826688 h 1148563"/>
              <a:gd name="connsiteX59" fmla="*/ 2574257 w 4226604"/>
              <a:gd name="connsiteY59" fmla="*/ 815109 h 1148563"/>
              <a:gd name="connsiteX60" fmla="*/ 2548255 w 4226604"/>
              <a:gd name="connsiteY60" fmla="*/ 805847 h 1148563"/>
              <a:gd name="connsiteX61" fmla="*/ 2524616 w 4226604"/>
              <a:gd name="connsiteY61" fmla="*/ 796584 h 1148563"/>
              <a:gd name="connsiteX62" fmla="*/ 2496249 w 4226604"/>
              <a:gd name="connsiteY62" fmla="*/ 789637 h 1148563"/>
              <a:gd name="connsiteX63" fmla="*/ 2470247 w 4226604"/>
              <a:gd name="connsiteY63" fmla="*/ 785006 h 1148563"/>
              <a:gd name="connsiteX64" fmla="*/ 2441880 w 4226604"/>
              <a:gd name="connsiteY64" fmla="*/ 782690 h 1148563"/>
              <a:gd name="connsiteX65" fmla="*/ 2413514 w 4226604"/>
              <a:gd name="connsiteY65" fmla="*/ 780375 h 1148563"/>
              <a:gd name="connsiteX66" fmla="*/ 1289094 w 4226604"/>
              <a:gd name="connsiteY66" fmla="*/ 780375 h 1148563"/>
              <a:gd name="connsiteX67" fmla="*/ 0 w 4226604"/>
              <a:gd name="connsiteY67" fmla="*/ 783018 h 1148563"/>
              <a:gd name="connsiteX68" fmla="*/ 0 w 4226604"/>
              <a:gd name="connsiteY68" fmla="*/ 405239 h 1148563"/>
              <a:gd name="connsiteX69" fmla="*/ 0 w 4226604"/>
              <a:gd name="connsiteY69" fmla="*/ 375136 h 1148563"/>
              <a:gd name="connsiteX70" fmla="*/ 0 w 4226604"/>
              <a:gd name="connsiteY70" fmla="*/ 0 h 114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226604" h="1148563">
                <a:moveTo>
                  <a:pt x="0" y="0"/>
                </a:moveTo>
                <a:lnTo>
                  <a:pt x="345126" y="0"/>
                </a:lnTo>
                <a:lnTo>
                  <a:pt x="382948" y="0"/>
                </a:lnTo>
                <a:lnTo>
                  <a:pt x="1289094" y="0"/>
                </a:lnTo>
                <a:lnTo>
                  <a:pt x="2422969" y="0"/>
                </a:lnTo>
                <a:lnTo>
                  <a:pt x="2463155" y="0"/>
                </a:lnTo>
                <a:lnTo>
                  <a:pt x="2500977" y="6947"/>
                </a:lnTo>
                <a:lnTo>
                  <a:pt x="2536435" y="16210"/>
                </a:lnTo>
                <a:lnTo>
                  <a:pt x="2571893" y="27788"/>
                </a:lnTo>
                <a:lnTo>
                  <a:pt x="2604988" y="43997"/>
                </a:lnTo>
                <a:lnTo>
                  <a:pt x="2638082" y="62523"/>
                </a:lnTo>
                <a:lnTo>
                  <a:pt x="2666448" y="85679"/>
                </a:lnTo>
                <a:lnTo>
                  <a:pt x="2694815" y="108836"/>
                </a:lnTo>
                <a:lnTo>
                  <a:pt x="2718453" y="134308"/>
                </a:lnTo>
                <a:lnTo>
                  <a:pt x="2739728" y="164411"/>
                </a:lnTo>
                <a:lnTo>
                  <a:pt x="2758639" y="194515"/>
                </a:lnTo>
                <a:lnTo>
                  <a:pt x="2775186" y="229250"/>
                </a:lnTo>
                <a:lnTo>
                  <a:pt x="2789370" y="261669"/>
                </a:lnTo>
                <a:lnTo>
                  <a:pt x="2798825" y="298719"/>
                </a:lnTo>
                <a:lnTo>
                  <a:pt x="2803553" y="335770"/>
                </a:lnTo>
                <a:lnTo>
                  <a:pt x="2805917" y="375136"/>
                </a:lnTo>
                <a:lnTo>
                  <a:pt x="2805917" y="896157"/>
                </a:lnTo>
                <a:lnTo>
                  <a:pt x="2805917" y="914682"/>
                </a:lnTo>
                <a:lnTo>
                  <a:pt x="2810645" y="933208"/>
                </a:lnTo>
                <a:lnTo>
                  <a:pt x="2815372" y="951733"/>
                </a:lnTo>
                <a:lnTo>
                  <a:pt x="2820100" y="970258"/>
                </a:lnTo>
                <a:lnTo>
                  <a:pt x="2829555" y="986468"/>
                </a:lnTo>
                <a:lnTo>
                  <a:pt x="2839011" y="1000361"/>
                </a:lnTo>
                <a:lnTo>
                  <a:pt x="2850830" y="1016571"/>
                </a:lnTo>
                <a:lnTo>
                  <a:pt x="2862650" y="1028149"/>
                </a:lnTo>
                <a:lnTo>
                  <a:pt x="2876833" y="1039728"/>
                </a:lnTo>
                <a:lnTo>
                  <a:pt x="2891016" y="1051306"/>
                </a:lnTo>
                <a:lnTo>
                  <a:pt x="2905199" y="1060568"/>
                </a:lnTo>
                <a:lnTo>
                  <a:pt x="2924110" y="1069831"/>
                </a:lnTo>
                <a:lnTo>
                  <a:pt x="2940657" y="1074462"/>
                </a:lnTo>
                <a:lnTo>
                  <a:pt x="2959568" y="1079094"/>
                </a:lnTo>
                <a:lnTo>
                  <a:pt x="2978479" y="1083725"/>
                </a:lnTo>
                <a:lnTo>
                  <a:pt x="2997390" y="1083725"/>
                </a:lnTo>
                <a:lnTo>
                  <a:pt x="4226604" y="1083725"/>
                </a:lnTo>
                <a:lnTo>
                  <a:pt x="4226604" y="1148563"/>
                </a:lnTo>
                <a:lnTo>
                  <a:pt x="3025757" y="1148563"/>
                </a:lnTo>
                <a:lnTo>
                  <a:pt x="2978479" y="1146248"/>
                </a:lnTo>
                <a:lnTo>
                  <a:pt x="2933566" y="1139301"/>
                </a:lnTo>
                <a:lnTo>
                  <a:pt x="2895744" y="1127722"/>
                </a:lnTo>
                <a:lnTo>
                  <a:pt x="2860286" y="1113828"/>
                </a:lnTo>
                <a:lnTo>
                  <a:pt x="2831919" y="1095303"/>
                </a:lnTo>
                <a:lnTo>
                  <a:pt x="2805917" y="1072147"/>
                </a:lnTo>
                <a:lnTo>
                  <a:pt x="2787006" y="1046675"/>
                </a:lnTo>
                <a:lnTo>
                  <a:pt x="2770459" y="1018887"/>
                </a:lnTo>
                <a:lnTo>
                  <a:pt x="2761003" y="995730"/>
                </a:lnTo>
                <a:lnTo>
                  <a:pt x="2746820" y="972574"/>
                </a:lnTo>
                <a:lnTo>
                  <a:pt x="2732637" y="949417"/>
                </a:lnTo>
                <a:lnTo>
                  <a:pt x="2718453" y="928576"/>
                </a:lnTo>
                <a:lnTo>
                  <a:pt x="2701906" y="907735"/>
                </a:lnTo>
                <a:lnTo>
                  <a:pt x="2682995" y="889210"/>
                </a:lnTo>
                <a:lnTo>
                  <a:pt x="2664084" y="873001"/>
                </a:lnTo>
                <a:lnTo>
                  <a:pt x="2642810" y="854475"/>
                </a:lnTo>
                <a:lnTo>
                  <a:pt x="2621535" y="840582"/>
                </a:lnTo>
                <a:lnTo>
                  <a:pt x="2597896" y="826688"/>
                </a:lnTo>
                <a:lnTo>
                  <a:pt x="2574257" y="815109"/>
                </a:lnTo>
                <a:lnTo>
                  <a:pt x="2548255" y="805847"/>
                </a:lnTo>
                <a:lnTo>
                  <a:pt x="2524616" y="796584"/>
                </a:lnTo>
                <a:lnTo>
                  <a:pt x="2496249" y="789637"/>
                </a:lnTo>
                <a:lnTo>
                  <a:pt x="2470247" y="785006"/>
                </a:lnTo>
                <a:lnTo>
                  <a:pt x="2441880" y="782690"/>
                </a:lnTo>
                <a:lnTo>
                  <a:pt x="2413514" y="780375"/>
                </a:lnTo>
                <a:lnTo>
                  <a:pt x="1289094" y="780375"/>
                </a:lnTo>
                <a:lnTo>
                  <a:pt x="0" y="783018"/>
                </a:lnTo>
                <a:lnTo>
                  <a:pt x="0" y="405239"/>
                </a:lnTo>
                <a:lnTo>
                  <a:pt x="0" y="375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B92B6E-8EBD-22D4-D429-81C03117F3DC}"/>
              </a:ext>
            </a:extLst>
          </p:cNvPr>
          <p:cNvSpPr/>
          <p:nvPr/>
        </p:nvSpPr>
        <p:spPr>
          <a:xfrm>
            <a:off x="4841875" y="1503363"/>
            <a:ext cx="4225925" cy="1866900"/>
          </a:xfrm>
          <a:custGeom>
            <a:avLst/>
            <a:gdLst>
              <a:gd name="connsiteX0" fmla="*/ 0 w 4226604"/>
              <a:gd name="connsiteY0" fmla="*/ 0 h 1866414"/>
              <a:gd name="connsiteX1" fmla="*/ 382948 w 4226604"/>
              <a:gd name="connsiteY1" fmla="*/ 0 h 1866414"/>
              <a:gd name="connsiteX2" fmla="*/ 1289094 w 4226604"/>
              <a:gd name="connsiteY2" fmla="*/ 0 h 1866414"/>
              <a:gd name="connsiteX3" fmla="*/ 2489158 w 4226604"/>
              <a:gd name="connsiteY3" fmla="*/ 0 h 1866414"/>
              <a:gd name="connsiteX4" fmla="*/ 2529344 w 4226604"/>
              <a:gd name="connsiteY4" fmla="*/ 2316 h 1866414"/>
              <a:gd name="connsiteX5" fmla="*/ 2567166 w 4226604"/>
              <a:gd name="connsiteY5" fmla="*/ 6947 h 1866414"/>
              <a:gd name="connsiteX6" fmla="*/ 2604988 w 4226604"/>
              <a:gd name="connsiteY6" fmla="*/ 16210 h 1866414"/>
              <a:gd name="connsiteX7" fmla="*/ 2638082 w 4226604"/>
              <a:gd name="connsiteY7" fmla="*/ 30104 h 1866414"/>
              <a:gd name="connsiteX8" fmla="*/ 2673540 w 4226604"/>
              <a:gd name="connsiteY8" fmla="*/ 46313 h 1866414"/>
              <a:gd name="connsiteX9" fmla="*/ 2704270 w 4226604"/>
              <a:gd name="connsiteY9" fmla="*/ 64838 h 1866414"/>
              <a:gd name="connsiteX10" fmla="*/ 2732637 w 4226604"/>
              <a:gd name="connsiteY10" fmla="*/ 85679 h 1866414"/>
              <a:gd name="connsiteX11" fmla="*/ 2761003 w 4226604"/>
              <a:gd name="connsiteY11" fmla="*/ 108836 h 1866414"/>
              <a:gd name="connsiteX12" fmla="*/ 2784642 w 4226604"/>
              <a:gd name="connsiteY12" fmla="*/ 136623 h 1866414"/>
              <a:gd name="connsiteX13" fmla="*/ 2808281 w 4226604"/>
              <a:gd name="connsiteY13" fmla="*/ 164411 h 1866414"/>
              <a:gd name="connsiteX14" fmla="*/ 2827192 w 4226604"/>
              <a:gd name="connsiteY14" fmla="*/ 196830 h 1866414"/>
              <a:gd name="connsiteX15" fmla="*/ 2843739 w 4226604"/>
              <a:gd name="connsiteY15" fmla="*/ 229249 h 1866414"/>
              <a:gd name="connsiteX16" fmla="*/ 2855558 w 4226604"/>
              <a:gd name="connsiteY16" fmla="*/ 263984 h 1866414"/>
              <a:gd name="connsiteX17" fmla="*/ 2865014 w 4226604"/>
              <a:gd name="connsiteY17" fmla="*/ 298719 h 1866414"/>
              <a:gd name="connsiteX18" fmla="*/ 2872105 w 4226604"/>
              <a:gd name="connsiteY18" fmla="*/ 335769 h 1866414"/>
              <a:gd name="connsiteX19" fmla="*/ 2872105 w 4226604"/>
              <a:gd name="connsiteY19" fmla="*/ 375135 h 1866414"/>
              <a:gd name="connsiteX20" fmla="*/ 2872105 w 4226604"/>
              <a:gd name="connsiteY20" fmla="*/ 1688109 h 1866414"/>
              <a:gd name="connsiteX21" fmla="*/ 2876833 w 4226604"/>
              <a:gd name="connsiteY21" fmla="*/ 1708950 h 1866414"/>
              <a:gd name="connsiteX22" fmla="*/ 2883925 w 4226604"/>
              <a:gd name="connsiteY22" fmla="*/ 1727475 h 1866414"/>
              <a:gd name="connsiteX23" fmla="*/ 2895744 w 4226604"/>
              <a:gd name="connsiteY23" fmla="*/ 1746000 h 1866414"/>
              <a:gd name="connsiteX24" fmla="*/ 2909927 w 4226604"/>
              <a:gd name="connsiteY24" fmla="*/ 1764526 h 1866414"/>
              <a:gd name="connsiteX25" fmla="*/ 2928838 w 4226604"/>
              <a:gd name="connsiteY25" fmla="*/ 1778419 h 1866414"/>
              <a:gd name="connsiteX26" fmla="*/ 2947749 w 4226604"/>
              <a:gd name="connsiteY26" fmla="*/ 1789998 h 1866414"/>
              <a:gd name="connsiteX27" fmla="*/ 2969024 w 4226604"/>
              <a:gd name="connsiteY27" fmla="*/ 1796945 h 1866414"/>
              <a:gd name="connsiteX28" fmla="*/ 2987935 w 4226604"/>
              <a:gd name="connsiteY28" fmla="*/ 1801576 h 1866414"/>
              <a:gd name="connsiteX29" fmla="*/ 4226604 w 4226604"/>
              <a:gd name="connsiteY29" fmla="*/ 1801576 h 1866414"/>
              <a:gd name="connsiteX30" fmla="*/ 4226604 w 4226604"/>
              <a:gd name="connsiteY30" fmla="*/ 1866414 h 1866414"/>
              <a:gd name="connsiteX31" fmla="*/ 2997390 w 4226604"/>
              <a:gd name="connsiteY31" fmla="*/ 1866414 h 1866414"/>
              <a:gd name="connsiteX32" fmla="*/ 2978479 w 4226604"/>
              <a:gd name="connsiteY32" fmla="*/ 1866414 h 1866414"/>
              <a:gd name="connsiteX33" fmla="*/ 2959568 w 4226604"/>
              <a:gd name="connsiteY33" fmla="*/ 1861783 h 1866414"/>
              <a:gd name="connsiteX34" fmla="*/ 2940657 w 4226604"/>
              <a:gd name="connsiteY34" fmla="*/ 1857152 h 1866414"/>
              <a:gd name="connsiteX35" fmla="*/ 2924110 w 4226604"/>
              <a:gd name="connsiteY35" fmla="*/ 1852520 h 1866414"/>
              <a:gd name="connsiteX36" fmla="*/ 2905199 w 4226604"/>
              <a:gd name="connsiteY36" fmla="*/ 1843258 h 1866414"/>
              <a:gd name="connsiteX37" fmla="*/ 2891016 w 4226604"/>
              <a:gd name="connsiteY37" fmla="*/ 1833995 h 1866414"/>
              <a:gd name="connsiteX38" fmla="*/ 2876833 w 4226604"/>
              <a:gd name="connsiteY38" fmla="*/ 1822417 h 1866414"/>
              <a:gd name="connsiteX39" fmla="*/ 2862650 w 4226604"/>
              <a:gd name="connsiteY39" fmla="*/ 1810839 h 1866414"/>
              <a:gd name="connsiteX40" fmla="*/ 2850830 w 4226604"/>
              <a:gd name="connsiteY40" fmla="*/ 1799260 h 1866414"/>
              <a:gd name="connsiteX41" fmla="*/ 2839011 w 4226604"/>
              <a:gd name="connsiteY41" fmla="*/ 1783051 h 1866414"/>
              <a:gd name="connsiteX42" fmla="*/ 2829555 w 4226604"/>
              <a:gd name="connsiteY42" fmla="*/ 1769157 h 1866414"/>
              <a:gd name="connsiteX43" fmla="*/ 2820100 w 4226604"/>
              <a:gd name="connsiteY43" fmla="*/ 1752947 h 1866414"/>
              <a:gd name="connsiteX44" fmla="*/ 2815372 w 4226604"/>
              <a:gd name="connsiteY44" fmla="*/ 1734422 h 1866414"/>
              <a:gd name="connsiteX45" fmla="*/ 2810645 w 4226604"/>
              <a:gd name="connsiteY45" fmla="*/ 1715897 h 1866414"/>
              <a:gd name="connsiteX46" fmla="*/ 2805917 w 4226604"/>
              <a:gd name="connsiteY46" fmla="*/ 1697372 h 1866414"/>
              <a:gd name="connsiteX47" fmla="*/ 2805917 w 4226604"/>
              <a:gd name="connsiteY47" fmla="*/ 1678847 h 1866414"/>
              <a:gd name="connsiteX48" fmla="*/ 2805917 w 4226604"/>
              <a:gd name="connsiteY48" fmla="*/ 1157825 h 1866414"/>
              <a:gd name="connsiteX49" fmla="*/ 2803553 w 4226604"/>
              <a:gd name="connsiteY49" fmla="*/ 1118459 h 1866414"/>
              <a:gd name="connsiteX50" fmla="*/ 2798825 w 4226604"/>
              <a:gd name="connsiteY50" fmla="*/ 1081409 h 1866414"/>
              <a:gd name="connsiteX51" fmla="*/ 2789370 w 4226604"/>
              <a:gd name="connsiteY51" fmla="*/ 1044358 h 1866414"/>
              <a:gd name="connsiteX52" fmla="*/ 2775186 w 4226604"/>
              <a:gd name="connsiteY52" fmla="*/ 1011939 h 1866414"/>
              <a:gd name="connsiteX53" fmla="*/ 2758639 w 4226604"/>
              <a:gd name="connsiteY53" fmla="*/ 977205 h 1866414"/>
              <a:gd name="connsiteX54" fmla="*/ 2739728 w 4226604"/>
              <a:gd name="connsiteY54" fmla="*/ 947101 h 1866414"/>
              <a:gd name="connsiteX55" fmla="*/ 2718453 w 4226604"/>
              <a:gd name="connsiteY55" fmla="*/ 916998 h 1866414"/>
              <a:gd name="connsiteX56" fmla="*/ 2694815 w 4226604"/>
              <a:gd name="connsiteY56" fmla="*/ 891525 h 1866414"/>
              <a:gd name="connsiteX57" fmla="*/ 2666448 w 4226604"/>
              <a:gd name="connsiteY57" fmla="*/ 868369 h 1866414"/>
              <a:gd name="connsiteX58" fmla="*/ 2638082 w 4226604"/>
              <a:gd name="connsiteY58" fmla="*/ 845212 h 1866414"/>
              <a:gd name="connsiteX59" fmla="*/ 2604988 w 4226604"/>
              <a:gd name="connsiteY59" fmla="*/ 826687 h 1866414"/>
              <a:gd name="connsiteX60" fmla="*/ 2571893 w 4226604"/>
              <a:gd name="connsiteY60" fmla="*/ 810478 h 1866414"/>
              <a:gd name="connsiteX61" fmla="*/ 2536435 w 4226604"/>
              <a:gd name="connsiteY61" fmla="*/ 798899 h 1866414"/>
              <a:gd name="connsiteX62" fmla="*/ 2500977 w 4226604"/>
              <a:gd name="connsiteY62" fmla="*/ 789637 h 1866414"/>
              <a:gd name="connsiteX63" fmla="*/ 2463155 w 4226604"/>
              <a:gd name="connsiteY63" fmla="*/ 782690 h 1866414"/>
              <a:gd name="connsiteX64" fmla="*/ 2422969 w 4226604"/>
              <a:gd name="connsiteY64" fmla="*/ 782690 h 1866414"/>
              <a:gd name="connsiteX65" fmla="*/ 382948 w 4226604"/>
              <a:gd name="connsiteY65" fmla="*/ 782690 h 1866414"/>
              <a:gd name="connsiteX66" fmla="*/ 345126 w 4226604"/>
              <a:gd name="connsiteY66" fmla="*/ 780374 h 1866414"/>
              <a:gd name="connsiteX67" fmla="*/ 335575 w 4226604"/>
              <a:gd name="connsiteY67" fmla="*/ 778723 h 1866414"/>
              <a:gd name="connsiteX68" fmla="*/ 0 w 4226604"/>
              <a:gd name="connsiteY68" fmla="*/ 778723 h 1866414"/>
              <a:gd name="connsiteX69" fmla="*/ 0 w 4226604"/>
              <a:gd name="connsiteY69" fmla="*/ 405239 h 1866414"/>
              <a:gd name="connsiteX70" fmla="*/ 0 w 4226604"/>
              <a:gd name="connsiteY70" fmla="*/ 375135 h 1866414"/>
              <a:gd name="connsiteX0" fmla="*/ 0 w 4226604"/>
              <a:gd name="connsiteY0" fmla="*/ 0 h 1866414"/>
              <a:gd name="connsiteX1" fmla="*/ 382948 w 4226604"/>
              <a:gd name="connsiteY1" fmla="*/ 0 h 1866414"/>
              <a:gd name="connsiteX2" fmla="*/ 1289094 w 4226604"/>
              <a:gd name="connsiteY2" fmla="*/ 0 h 1866414"/>
              <a:gd name="connsiteX3" fmla="*/ 2489158 w 4226604"/>
              <a:gd name="connsiteY3" fmla="*/ 0 h 1866414"/>
              <a:gd name="connsiteX4" fmla="*/ 2529344 w 4226604"/>
              <a:gd name="connsiteY4" fmla="*/ 2316 h 1866414"/>
              <a:gd name="connsiteX5" fmla="*/ 2567166 w 4226604"/>
              <a:gd name="connsiteY5" fmla="*/ 6947 h 1866414"/>
              <a:gd name="connsiteX6" fmla="*/ 2604988 w 4226604"/>
              <a:gd name="connsiteY6" fmla="*/ 16210 h 1866414"/>
              <a:gd name="connsiteX7" fmla="*/ 2638082 w 4226604"/>
              <a:gd name="connsiteY7" fmla="*/ 30104 h 1866414"/>
              <a:gd name="connsiteX8" fmla="*/ 2673540 w 4226604"/>
              <a:gd name="connsiteY8" fmla="*/ 46313 h 1866414"/>
              <a:gd name="connsiteX9" fmla="*/ 2704270 w 4226604"/>
              <a:gd name="connsiteY9" fmla="*/ 64838 h 1866414"/>
              <a:gd name="connsiteX10" fmla="*/ 2732637 w 4226604"/>
              <a:gd name="connsiteY10" fmla="*/ 85679 h 1866414"/>
              <a:gd name="connsiteX11" fmla="*/ 2761003 w 4226604"/>
              <a:gd name="connsiteY11" fmla="*/ 108836 h 1866414"/>
              <a:gd name="connsiteX12" fmla="*/ 2784642 w 4226604"/>
              <a:gd name="connsiteY12" fmla="*/ 136623 h 1866414"/>
              <a:gd name="connsiteX13" fmla="*/ 2808281 w 4226604"/>
              <a:gd name="connsiteY13" fmla="*/ 164411 h 1866414"/>
              <a:gd name="connsiteX14" fmla="*/ 2827192 w 4226604"/>
              <a:gd name="connsiteY14" fmla="*/ 196830 h 1866414"/>
              <a:gd name="connsiteX15" fmla="*/ 2843739 w 4226604"/>
              <a:gd name="connsiteY15" fmla="*/ 229249 h 1866414"/>
              <a:gd name="connsiteX16" fmla="*/ 2855558 w 4226604"/>
              <a:gd name="connsiteY16" fmla="*/ 263984 h 1866414"/>
              <a:gd name="connsiteX17" fmla="*/ 2865014 w 4226604"/>
              <a:gd name="connsiteY17" fmla="*/ 298719 h 1866414"/>
              <a:gd name="connsiteX18" fmla="*/ 2872105 w 4226604"/>
              <a:gd name="connsiteY18" fmla="*/ 335769 h 1866414"/>
              <a:gd name="connsiteX19" fmla="*/ 2872105 w 4226604"/>
              <a:gd name="connsiteY19" fmla="*/ 375135 h 1866414"/>
              <a:gd name="connsiteX20" fmla="*/ 2872105 w 4226604"/>
              <a:gd name="connsiteY20" fmla="*/ 1688109 h 1866414"/>
              <a:gd name="connsiteX21" fmla="*/ 2876833 w 4226604"/>
              <a:gd name="connsiteY21" fmla="*/ 1708950 h 1866414"/>
              <a:gd name="connsiteX22" fmla="*/ 2883925 w 4226604"/>
              <a:gd name="connsiteY22" fmla="*/ 1727475 h 1866414"/>
              <a:gd name="connsiteX23" fmla="*/ 2895744 w 4226604"/>
              <a:gd name="connsiteY23" fmla="*/ 1746000 h 1866414"/>
              <a:gd name="connsiteX24" fmla="*/ 2909927 w 4226604"/>
              <a:gd name="connsiteY24" fmla="*/ 1764526 h 1866414"/>
              <a:gd name="connsiteX25" fmla="*/ 2928838 w 4226604"/>
              <a:gd name="connsiteY25" fmla="*/ 1778419 h 1866414"/>
              <a:gd name="connsiteX26" fmla="*/ 2947749 w 4226604"/>
              <a:gd name="connsiteY26" fmla="*/ 1789998 h 1866414"/>
              <a:gd name="connsiteX27" fmla="*/ 2969024 w 4226604"/>
              <a:gd name="connsiteY27" fmla="*/ 1796945 h 1866414"/>
              <a:gd name="connsiteX28" fmla="*/ 2987935 w 4226604"/>
              <a:gd name="connsiteY28" fmla="*/ 1801576 h 1866414"/>
              <a:gd name="connsiteX29" fmla="*/ 4226604 w 4226604"/>
              <a:gd name="connsiteY29" fmla="*/ 1801576 h 1866414"/>
              <a:gd name="connsiteX30" fmla="*/ 4226604 w 4226604"/>
              <a:gd name="connsiteY30" fmla="*/ 1866414 h 1866414"/>
              <a:gd name="connsiteX31" fmla="*/ 2997390 w 4226604"/>
              <a:gd name="connsiteY31" fmla="*/ 1866414 h 1866414"/>
              <a:gd name="connsiteX32" fmla="*/ 2978479 w 4226604"/>
              <a:gd name="connsiteY32" fmla="*/ 1866414 h 1866414"/>
              <a:gd name="connsiteX33" fmla="*/ 2959568 w 4226604"/>
              <a:gd name="connsiteY33" fmla="*/ 1861783 h 1866414"/>
              <a:gd name="connsiteX34" fmla="*/ 2940657 w 4226604"/>
              <a:gd name="connsiteY34" fmla="*/ 1857152 h 1866414"/>
              <a:gd name="connsiteX35" fmla="*/ 2924110 w 4226604"/>
              <a:gd name="connsiteY35" fmla="*/ 1852520 h 1866414"/>
              <a:gd name="connsiteX36" fmla="*/ 2905199 w 4226604"/>
              <a:gd name="connsiteY36" fmla="*/ 1843258 h 1866414"/>
              <a:gd name="connsiteX37" fmla="*/ 2891016 w 4226604"/>
              <a:gd name="connsiteY37" fmla="*/ 1833995 h 1866414"/>
              <a:gd name="connsiteX38" fmla="*/ 2876833 w 4226604"/>
              <a:gd name="connsiteY38" fmla="*/ 1822417 h 1866414"/>
              <a:gd name="connsiteX39" fmla="*/ 2862650 w 4226604"/>
              <a:gd name="connsiteY39" fmla="*/ 1810839 h 1866414"/>
              <a:gd name="connsiteX40" fmla="*/ 2850830 w 4226604"/>
              <a:gd name="connsiteY40" fmla="*/ 1799260 h 1866414"/>
              <a:gd name="connsiteX41" fmla="*/ 2839011 w 4226604"/>
              <a:gd name="connsiteY41" fmla="*/ 1783051 h 1866414"/>
              <a:gd name="connsiteX42" fmla="*/ 2829555 w 4226604"/>
              <a:gd name="connsiteY42" fmla="*/ 1769157 h 1866414"/>
              <a:gd name="connsiteX43" fmla="*/ 2820100 w 4226604"/>
              <a:gd name="connsiteY43" fmla="*/ 1752947 h 1866414"/>
              <a:gd name="connsiteX44" fmla="*/ 2815372 w 4226604"/>
              <a:gd name="connsiteY44" fmla="*/ 1734422 h 1866414"/>
              <a:gd name="connsiteX45" fmla="*/ 2810645 w 4226604"/>
              <a:gd name="connsiteY45" fmla="*/ 1715897 h 1866414"/>
              <a:gd name="connsiteX46" fmla="*/ 2805917 w 4226604"/>
              <a:gd name="connsiteY46" fmla="*/ 1697372 h 1866414"/>
              <a:gd name="connsiteX47" fmla="*/ 2805917 w 4226604"/>
              <a:gd name="connsiteY47" fmla="*/ 1678847 h 1866414"/>
              <a:gd name="connsiteX48" fmla="*/ 2805917 w 4226604"/>
              <a:gd name="connsiteY48" fmla="*/ 1157825 h 1866414"/>
              <a:gd name="connsiteX49" fmla="*/ 2803553 w 4226604"/>
              <a:gd name="connsiteY49" fmla="*/ 1118459 h 1866414"/>
              <a:gd name="connsiteX50" fmla="*/ 2798825 w 4226604"/>
              <a:gd name="connsiteY50" fmla="*/ 1081409 h 1866414"/>
              <a:gd name="connsiteX51" fmla="*/ 2789370 w 4226604"/>
              <a:gd name="connsiteY51" fmla="*/ 1044358 h 1866414"/>
              <a:gd name="connsiteX52" fmla="*/ 2775186 w 4226604"/>
              <a:gd name="connsiteY52" fmla="*/ 1011939 h 1866414"/>
              <a:gd name="connsiteX53" fmla="*/ 2758639 w 4226604"/>
              <a:gd name="connsiteY53" fmla="*/ 977205 h 1866414"/>
              <a:gd name="connsiteX54" fmla="*/ 2739728 w 4226604"/>
              <a:gd name="connsiteY54" fmla="*/ 947101 h 1866414"/>
              <a:gd name="connsiteX55" fmla="*/ 2718453 w 4226604"/>
              <a:gd name="connsiteY55" fmla="*/ 916998 h 1866414"/>
              <a:gd name="connsiteX56" fmla="*/ 2694815 w 4226604"/>
              <a:gd name="connsiteY56" fmla="*/ 891525 h 1866414"/>
              <a:gd name="connsiteX57" fmla="*/ 2666448 w 4226604"/>
              <a:gd name="connsiteY57" fmla="*/ 868369 h 1866414"/>
              <a:gd name="connsiteX58" fmla="*/ 2638082 w 4226604"/>
              <a:gd name="connsiteY58" fmla="*/ 845212 h 1866414"/>
              <a:gd name="connsiteX59" fmla="*/ 2604988 w 4226604"/>
              <a:gd name="connsiteY59" fmla="*/ 826687 h 1866414"/>
              <a:gd name="connsiteX60" fmla="*/ 2571893 w 4226604"/>
              <a:gd name="connsiteY60" fmla="*/ 810478 h 1866414"/>
              <a:gd name="connsiteX61" fmla="*/ 2536435 w 4226604"/>
              <a:gd name="connsiteY61" fmla="*/ 798899 h 1866414"/>
              <a:gd name="connsiteX62" fmla="*/ 2500977 w 4226604"/>
              <a:gd name="connsiteY62" fmla="*/ 789637 h 1866414"/>
              <a:gd name="connsiteX63" fmla="*/ 2463155 w 4226604"/>
              <a:gd name="connsiteY63" fmla="*/ 782690 h 1866414"/>
              <a:gd name="connsiteX64" fmla="*/ 2422969 w 4226604"/>
              <a:gd name="connsiteY64" fmla="*/ 782690 h 1866414"/>
              <a:gd name="connsiteX65" fmla="*/ 382948 w 4226604"/>
              <a:gd name="connsiteY65" fmla="*/ 782690 h 1866414"/>
              <a:gd name="connsiteX66" fmla="*/ 345126 w 4226604"/>
              <a:gd name="connsiteY66" fmla="*/ 780374 h 1866414"/>
              <a:gd name="connsiteX67" fmla="*/ 0 w 4226604"/>
              <a:gd name="connsiteY67" fmla="*/ 778723 h 1866414"/>
              <a:gd name="connsiteX68" fmla="*/ 0 w 4226604"/>
              <a:gd name="connsiteY68" fmla="*/ 405239 h 1866414"/>
              <a:gd name="connsiteX69" fmla="*/ 0 w 4226604"/>
              <a:gd name="connsiteY69" fmla="*/ 375135 h 1866414"/>
              <a:gd name="connsiteX70" fmla="*/ 0 w 4226604"/>
              <a:gd name="connsiteY70" fmla="*/ 0 h 1866414"/>
              <a:gd name="connsiteX0" fmla="*/ 0 w 4226604"/>
              <a:gd name="connsiteY0" fmla="*/ 0 h 1866414"/>
              <a:gd name="connsiteX1" fmla="*/ 382948 w 4226604"/>
              <a:gd name="connsiteY1" fmla="*/ 0 h 1866414"/>
              <a:gd name="connsiteX2" fmla="*/ 1289094 w 4226604"/>
              <a:gd name="connsiteY2" fmla="*/ 0 h 1866414"/>
              <a:gd name="connsiteX3" fmla="*/ 2489158 w 4226604"/>
              <a:gd name="connsiteY3" fmla="*/ 0 h 1866414"/>
              <a:gd name="connsiteX4" fmla="*/ 2529344 w 4226604"/>
              <a:gd name="connsiteY4" fmla="*/ 2316 h 1866414"/>
              <a:gd name="connsiteX5" fmla="*/ 2567166 w 4226604"/>
              <a:gd name="connsiteY5" fmla="*/ 6947 h 1866414"/>
              <a:gd name="connsiteX6" fmla="*/ 2604988 w 4226604"/>
              <a:gd name="connsiteY6" fmla="*/ 16210 h 1866414"/>
              <a:gd name="connsiteX7" fmla="*/ 2638082 w 4226604"/>
              <a:gd name="connsiteY7" fmla="*/ 30104 h 1866414"/>
              <a:gd name="connsiteX8" fmla="*/ 2673540 w 4226604"/>
              <a:gd name="connsiteY8" fmla="*/ 46313 h 1866414"/>
              <a:gd name="connsiteX9" fmla="*/ 2704270 w 4226604"/>
              <a:gd name="connsiteY9" fmla="*/ 64838 h 1866414"/>
              <a:gd name="connsiteX10" fmla="*/ 2732637 w 4226604"/>
              <a:gd name="connsiteY10" fmla="*/ 85679 h 1866414"/>
              <a:gd name="connsiteX11" fmla="*/ 2761003 w 4226604"/>
              <a:gd name="connsiteY11" fmla="*/ 108836 h 1866414"/>
              <a:gd name="connsiteX12" fmla="*/ 2784642 w 4226604"/>
              <a:gd name="connsiteY12" fmla="*/ 136623 h 1866414"/>
              <a:gd name="connsiteX13" fmla="*/ 2808281 w 4226604"/>
              <a:gd name="connsiteY13" fmla="*/ 164411 h 1866414"/>
              <a:gd name="connsiteX14" fmla="*/ 2827192 w 4226604"/>
              <a:gd name="connsiteY14" fmla="*/ 196830 h 1866414"/>
              <a:gd name="connsiteX15" fmla="*/ 2843739 w 4226604"/>
              <a:gd name="connsiteY15" fmla="*/ 229249 h 1866414"/>
              <a:gd name="connsiteX16" fmla="*/ 2855558 w 4226604"/>
              <a:gd name="connsiteY16" fmla="*/ 263984 h 1866414"/>
              <a:gd name="connsiteX17" fmla="*/ 2865014 w 4226604"/>
              <a:gd name="connsiteY17" fmla="*/ 298719 h 1866414"/>
              <a:gd name="connsiteX18" fmla="*/ 2872105 w 4226604"/>
              <a:gd name="connsiteY18" fmla="*/ 335769 h 1866414"/>
              <a:gd name="connsiteX19" fmla="*/ 2872105 w 4226604"/>
              <a:gd name="connsiteY19" fmla="*/ 375135 h 1866414"/>
              <a:gd name="connsiteX20" fmla="*/ 2872105 w 4226604"/>
              <a:gd name="connsiteY20" fmla="*/ 1688109 h 1866414"/>
              <a:gd name="connsiteX21" fmla="*/ 2876833 w 4226604"/>
              <a:gd name="connsiteY21" fmla="*/ 1708950 h 1866414"/>
              <a:gd name="connsiteX22" fmla="*/ 2883925 w 4226604"/>
              <a:gd name="connsiteY22" fmla="*/ 1727475 h 1866414"/>
              <a:gd name="connsiteX23" fmla="*/ 2895744 w 4226604"/>
              <a:gd name="connsiteY23" fmla="*/ 1746000 h 1866414"/>
              <a:gd name="connsiteX24" fmla="*/ 2909927 w 4226604"/>
              <a:gd name="connsiteY24" fmla="*/ 1764526 h 1866414"/>
              <a:gd name="connsiteX25" fmla="*/ 2928838 w 4226604"/>
              <a:gd name="connsiteY25" fmla="*/ 1778419 h 1866414"/>
              <a:gd name="connsiteX26" fmla="*/ 2947749 w 4226604"/>
              <a:gd name="connsiteY26" fmla="*/ 1789998 h 1866414"/>
              <a:gd name="connsiteX27" fmla="*/ 2969024 w 4226604"/>
              <a:gd name="connsiteY27" fmla="*/ 1796945 h 1866414"/>
              <a:gd name="connsiteX28" fmla="*/ 2987935 w 4226604"/>
              <a:gd name="connsiteY28" fmla="*/ 1801576 h 1866414"/>
              <a:gd name="connsiteX29" fmla="*/ 4226604 w 4226604"/>
              <a:gd name="connsiteY29" fmla="*/ 1801576 h 1866414"/>
              <a:gd name="connsiteX30" fmla="*/ 4226604 w 4226604"/>
              <a:gd name="connsiteY30" fmla="*/ 1866414 h 1866414"/>
              <a:gd name="connsiteX31" fmla="*/ 2997390 w 4226604"/>
              <a:gd name="connsiteY31" fmla="*/ 1866414 h 1866414"/>
              <a:gd name="connsiteX32" fmla="*/ 2978479 w 4226604"/>
              <a:gd name="connsiteY32" fmla="*/ 1866414 h 1866414"/>
              <a:gd name="connsiteX33" fmla="*/ 2959568 w 4226604"/>
              <a:gd name="connsiteY33" fmla="*/ 1861783 h 1866414"/>
              <a:gd name="connsiteX34" fmla="*/ 2940657 w 4226604"/>
              <a:gd name="connsiteY34" fmla="*/ 1857152 h 1866414"/>
              <a:gd name="connsiteX35" fmla="*/ 2924110 w 4226604"/>
              <a:gd name="connsiteY35" fmla="*/ 1852520 h 1866414"/>
              <a:gd name="connsiteX36" fmla="*/ 2905199 w 4226604"/>
              <a:gd name="connsiteY36" fmla="*/ 1843258 h 1866414"/>
              <a:gd name="connsiteX37" fmla="*/ 2891016 w 4226604"/>
              <a:gd name="connsiteY37" fmla="*/ 1833995 h 1866414"/>
              <a:gd name="connsiteX38" fmla="*/ 2876833 w 4226604"/>
              <a:gd name="connsiteY38" fmla="*/ 1822417 h 1866414"/>
              <a:gd name="connsiteX39" fmla="*/ 2862650 w 4226604"/>
              <a:gd name="connsiteY39" fmla="*/ 1810839 h 1866414"/>
              <a:gd name="connsiteX40" fmla="*/ 2850830 w 4226604"/>
              <a:gd name="connsiteY40" fmla="*/ 1799260 h 1866414"/>
              <a:gd name="connsiteX41" fmla="*/ 2839011 w 4226604"/>
              <a:gd name="connsiteY41" fmla="*/ 1783051 h 1866414"/>
              <a:gd name="connsiteX42" fmla="*/ 2829555 w 4226604"/>
              <a:gd name="connsiteY42" fmla="*/ 1769157 h 1866414"/>
              <a:gd name="connsiteX43" fmla="*/ 2820100 w 4226604"/>
              <a:gd name="connsiteY43" fmla="*/ 1752947 h 1866414"/>
              <a:gd name="connsiteX44" fmla="*/ 2815372 w 4226604"/>
              <a:gd name="connsiteY44" fmla="*/ 1734422 h 1866414"/>
              <a:gd name="connsiteX45" fmla="*/ 2810645 w 4226604"/>
              <a:gd name="connsiteY45" fmla="*/ 1715897 h 1866414"/>
              <a:gd name="connsiteX46" fmla="*/ 2805917 w 4226604"/>
              <a:gd name="connsiteY46" fmla="*/ 1697372 h 1866414"/>
              <a:gd name="connsiteX47" fmla="*/ 2805917 w 4226604"/>
              <a:gd name="connsiteY47" fmla="*/ 1678847 h 1866414"/>
              <a:gd name="connsiteX48" fmla="*/ 2805917 w 4226604"/>
              <a:gd name="connsiteY48" fmla="*/ 1157825 h 1866414"/>
              <a:gd name="connsiteX49" fmla="*/ 2803553 w 4226604"/>
              <a:gd name="connsiteY49" fmla="*/ 1118459 h 1866414"/>
              <a:gd name="connsiteX50" fmla="*/ 2798825 w 4226604"/>
              <a:gd name="connsiteY50" fmla="*/ 1081409 h 1866414"/>
              <a:gd name="connsiteX51" fmla="*/ 2789370 w 4226604"/>
              <a:gd name="connsiteY51" fmla="*/ 1044358 h 1866414"/>
              <a:gd name="connsiteX52" fmla="*/ 2775186 w 4226604"/>
              <a:gd name="connsiteY52" fmla="*/ 1011939 h 1866414"/>
              <a:gd name="connsiteX53" fmla="*/ 2758639 w 4226604"/>
              <a:gd name="connsiteY53" fmla="*/ 977205 h 1866414"/>
              <a:gd name="connsiteX54" fmla="*/ 2739728 w 4226604"/>
              <a:gd name="connsiteY54" fmla="*/ 947101 h 1866414"/>
              <a:gd name="connsiteX55" fmla="*/ 2718453 w 4226604"/>
              <a:gd name="connsiteY55" fmla="*/ 916998 h 1866414"/>
              <a:gd name="connsiteX56" fmla="*/ 2694815 w 4226604"/>
              <a:gd name="connsiteY56" fmla="*/ 891525 h 1866414"/>
              <a:gd name="connsiteX57" fmla="*/ 2666448 w 4226604"/>
              <a:gd name="connsiteY57" fmla="*/ 868369 h 1866414"/>
              <a:gd name="connsiteX58" fmla="*/ 2638082 w 4226604"/>
              <a:gd name="connsiteY58" fmla="*/ 845212 h 1866414"/>
              <a:gd name="connsiteX59" fmla="*/ 2604988 w 4226604"/>
              <a:gd name="connsiteY59" fmla="*/ 826687 h 1866414"/>
              <a:gd name="connsiteX60" fmla="*/ 2571893 w 4226604"/>
              <a:gd name="connsiteY60" fmla="*/ 810478 h 1866414"/>
              <a:gd name="connsiteX61" fmla="*/ 2536435 w 4226604"/>
              <a:gd name="connsiteY61" fmla="*/ 798899 h 1866414"/>
              <a:gd name="connsiteX62" fmla="*/ 2500977 w 4226604"/>
              <a:gd name="connsiteY62" fmla="*/ 789637 h 1866414"/>
              <a:gd name="connsiteX63" fmla="*/ 2463155 w 4226604"/>
              <a:gd name="connsiteY63" fmla="*/ 782690 h 1866414"/>
              <a:gd name="connsiteX64" fmla="*/ 2422969 w 4226604"/>
              <a:gd name="connsiteY64" fmla="*/ 782690 h 1866414"/>
              <a:gd name="connsiteX65" fmla="*/ 382948 w 4226604"/>
              <a:gd name="connsiteY65" fmla="*/ 782690 h 1866414"/>
              <a:gd name="connsiteX66" fmla="*/ 0 w 4226604"/>
              <a:gd name="connsiteY66" fmla="*/ 778723 h 1866414"/>
              <a:gd name="connsiteX67" fmla="*/ 0 w 4226604"/>
              <a:gd name="connsiteY67" fmla="*/ 405239 h 1866414"/>
              <a:gd name="connsiteX68" fmla="*/ 0 w 4226604"/>
              <a:gd name="connsiteY68" fmla="*/ 375135 h 1866414"/>
              <a:gd name="connsiteX69" fmla="*/ 0 w 4226604"/>
              <a:gd name="connsiteY69" fmla="*/ 0 h 1866414"/>
              <a:gd name="connsiteX0" fmla="*/ 0 w 4226604"/>
              <a:gd name="connsiteY0" fmla="*/ 0 h 1866414"/>
              <a:gd name="connsiteX1" fmla="*/ 382948 w 4226604"/>
              <a:gd name="connsiteY1" fmla="*/ 0 h 1866414"/>
              <a:gd name="connsiteX2" fmla="*/ 1289094 w 4226604"/>
              <a:gd name="connsiteY2" fmla="*/ 0 h 1866414"/>
              <a:gd name="connsiteX3" fmla="*/ 2489158 w 4226604"/>
              <a:gd name="connsiteY3" fmla="*/ 0 h 1866414"/>
              <a:gd name="connsiteX4" fmla="*/ 2529344 w 4226604"/>
              <a:gd name="connsiteY4" fmla="*/ 2316 h 1866414"/>
              <a:gd name="connsiteX5" fmla="*/ 2567166 w 4226604"/>
              <a:gd name="connsiteY5" fmla="*/ 6947 h 1866414"/>
              <a:gd name="connsiteX6" fmla="*/ 2604988 w 4226604"/>
              <a:gd name="connsiteY6" fmla="*/ 16210 h 1866414"/>
              <a:gd name="connsiteX7" fmla="*/ 2638082 w 4226604"/>
              <a:gd name="connsiteY7" fmla="*/ 30104 h 1866414"/>
              <a:gd name="connsiteX8" fmla="*/ 2673540 w 4226604"/>
              <a:gd name="connsiteY8" fmla="*/ 46313 h 1866414"/>
              <a:gd name="connsiteX9" fmla="*/ 2704270 w 4226604"/>
              <a:gd name="connsiteY9" fmla="*/ 64838 h 1866414"/>
              <a:gd name="connsiteX10" fmla="*/ 2732637 w 4226604"/>
              <a:gd name="connsiteY10" fmla="*/ 85679 h 1866414"/>
              <a:gd name="connsiteX11" fmla="*/ 2761003 w 4226604"/>
              <a:gd name="connsiteY11" fmla="*/ 108836 h 1866414"/>
              <a:gd name="connsiteX12" fmla="*/ 2784642 w 4226604"/>
              <a:gd name="connsiteY12" fmla="*/ 136623 h 1866414"/>
              <a:gd name="connsiteX13" fmla="*/ 2808281 w 4226604"/>
              <a:gd name="connsiteY13" fmla="*/ 164411 h 1866414"/>
              <a:gd name="connsiteX14" fmla="*/ 2827192 w 4226604"/>
              <a:gd name="connsiteY14" fmla="*/ 196830 h 1866414"/>
              <a:gd name="connsiteX15" fmla="*/ 2843739 w 4226604"/>
              <a:gd name="connsiteY15" fmla="*/ 229249 h 1866414"/>
              <a:gd name="connsiteX16" fmla="*/ 2855558 w 4226604"/>
              <a:gd name="connsiteY16" fmla="*/ 263984 h 1866414"/>
              <a:gd name="connsiteX17" fmla="*/ 2865014 w 4226604"/>
              <a:gd name="connsiteY17" fmla="*/ 298719 h 1866414"/>
              <a:gd name="connsiteX18" fmla="*/ 2872105 w 4226604"/>
              <a:gd name="connsiteY18" fmla="*/ 335769 h 1866414"/>
              <a:gd name="connsiteX19" fmla="*/ 2872105 w 4226604"/>
              <a:gd name="connsiteY19" fmla="*/ 375135 h 1866414"/>
              <a:gd name="connsiteX20" fmla="*/ 2872105 w 4226604"/>
              <a:gd name="connsiteY20" fmla="*/ 1688109 h 1866414"/>
              <a:gd name="connsiteX21" fmla="*/ 2876833 w 4226604"/>
              <a:gd name="connsiteY21" fmla="*/ 1708950 h 1866414"/>
              <a:gd name="connsiteX22" fmla="*/ 2883925 w 4226604"/>
              <a:gd name="connsiteY22" fmla="*/ 1727475 h 1866414"/>
              <a:gd name="connsiteX23" fmla="*/ 2895744 w 4226604"/>
              <a:gd name="connsiteY23" fmla="*/ 1746000 h 1866414"/>
              <a:gd name="connsiteX24" fmla="*/ 2909927 w 4226604"/>
              <a:gd name="connsiteY24" fmla="*/ 1764526 h 1866414"/>
              <a:gd name="connsiteX25" fmla="*/ 2928838 w 4226604"/>
              <a:gd name="connsiteY25" fmla="*/ 1778419 h 1866414"/>
              <a:gd name="connsiteX26" fmla="*/ 2947749 w 4226604"/>
              <a:gd name="connsiteY26" fmla="*/ 1789998 h 1866414"/>
              <a:gd name="connsiteX27" fmla="*/ 2969024 w 4226604"/>
              <a:gd name="connsiteY27" fmla="*/ 1796945 h 1866414"/>
              <a:gd name="connsiteX28" fmla="*/ 2987935 w 4226604"/>
              <a:gd name="connsiteY28" fmla="*/ 1801576 h 1866414"/>
              <a:gd name="connsiteX29" fmla="*/ 4226604 w 4226604"/>
              <a:gd name="connsiteY29" fmla="*/ 1801576 h 1866414"/>
              <a:gd name="connsiteX30" fmla="*/ 4226604 w 4226604"/>
              <a:gd name="connsiteY30" fmla="*/ 1866414 h 1866414"/>
              <a:gd name="connsiteX31" fmla="*/ 2997390 w 4226604"/>
              <a:gd name="connsiteY31" fmla="*/ 1866414 h 1866414"/>
              <a:gd name="connsiteX32" fmla="*/ 2978479 w 4226604"/>
              <a:gd name="connsiteY32" fmla="*/ 1866414 h 1866414"/>
              <a:gd name="connsiteX33" fmla="*/ 2959568 w 4226604"/>
              <a:gd name="connsiteY33" fmla="*/ 1861783 h 1866414"/>
              <a:gd name="connsiteX34" fmla="*/ 2940657 w 4226604"/>
              <a:gd name="connsiteY34" fmla="*/ 1857152 h 1866414"/>
              <a:gd name="connsiteX35" fmla="*/ 2924110 w 4226604"/>
              <a:gd name="connsiteY35" fmla="*/ 1852520 h 1866414"/>
              <a:gd name="connsiteX36" fmla="*/ 2905199 w 4226604"/>
              <a:gd name="connsiteY36" fmla="*/ 1843258 h 1866414"/>
              <a:gd name="connsiteX37" fmla="*/ 2891016 w 4226604"/>
              <a:gd name="connsiteY37" fmla="*/ 1833995 h 1866414"/>
              <a:gd name="connsiteX38" fmla="*/ 2876833 w 4226604"/>
              <a:gd name="connsiteY38" fmla="*/ 1822417 h 1866414"/>
              <a:gd name="connsiteX39" fmla="*/ 2862650 w 4226604"/>
              <a:gd name="connsiteY39" fmla="*/ 1810839 h 1866414"/>
              <a:gd name="connsiteX40" fmla="*/ 2850830 w 4226604"/>
              <a:gd name="connsiteY40" fmla="*/ 1799260 h 1866414"/>
              <a:gd name="connsiteX41" fmla="*/ 2839011 w 4226604"/>
              <a:gd name="connsiteY41" fmla="*/ 1783051 h 1866414"/>
              <a:gd name="connsiteX42" fmla="*/ 2829555 w 4226604"/>
              <a:gd name="connsiteY42" fmla="*/ 1769157 h 1866414"/>
              <a:gd name="connsiteX43" fmla="*/ 2820100 w 4226604"/>
              <a:gd name="connsiteY43" fmla="*/ 1752947 h 1866414"/>
              <a:gd name="connsiteX44" fmla="*/ 2815372 w 4226604"/>
              <a:gd name="connsiteY44" fmla="*/ 1734422 h 1866414"/>
              <a:gd name="connsiteX45" fmla="*/ 2810645 w 4226604"/>
              <a:gd name="connsiteY45" fmla="*/ 1715897 h 1866414"/>
              <a:gd name="connsiteX46" fmla="*/ 2805917 w 4226604"/>
              <a:gd name="connsiteY46" fmla="*/ 1697372 h 1866414"/>
              <a:gd name="connsiteX47" fmla="*/ 2805917 w 4226604"/>
              <a:gd name="connsiteY47" fmla="*/ 1678847 h 1866414"/>
              <a:gd name="connsiteX48" fmla="*/ 2805917 w 4226604"/>
              <a:gd name="connsiteY48" fmla="*/ 1157825 h 1866414"/>
              <a:gd name="connsiteX49" fmla="*/ 2803553 w 4226604"/>
              <a:gd name="connsiteY49" fmla="*/ 1118459 h 1866414"/>
              <a:gd name="connsiteX50" fmla="*/ 2798825 w 4226604"/>
              <a:gd name="connsiteY50" fmla="*/ 1081409 h 1866414"/>
              <a:gd name="connsiteX51" fmla="*/ 2789370 w 4226604"/>
              <a:gd name="connsiteY51" fmla="*/ 1044358 h 1866414"/>
              <a:gd name="connsiteX52" fmla="*/ 2775186 w 4226604"/>
              <a:gd name="connsiteY52" fmla="*/ 1011939 h 1866414"/>
              <a:gd name="connsiteX53" fmla="*/ 2758639 w 4226604"/>
              <a:gd name="connsiteY53" fmla="*/ 977205 h 1866414"/>
              <a:gd name="connsiteX54" fmla="*/ 2739728 w 4226604"/>
              <a:gd name="connsiteY54" fmla="*/ 947101 h 1866414"/>
              <a:gd name="connsiteX55" fmla="*/ 2718453 w 4226604"/>
              <a:gd name="connsiteY55" fmla="*/ 916998 h 1866414"/>
              <a:gd name="connsiteX56" fmla="*/ 2694815 w 4226604"/>
              <a:gd name="connsiteY56" fmla="*/ 891525 h 1866414"/>
              <a:gd name="connsiteX57" fmla="*/ 2666448 w 4226604"/>
              <a:gd name="connsiteY57" fmla="*/ 868369 h 1866414"/>
              <a:gd name="connsiteX58" fmla="*/ 2638082 w 4226604"/>
              <a:gd name="connsiteY58" fmla="*/ 845212 h 1866414"/>
              <a:gd name="connsiteX59" fmla="*/ 2604988 w 4226604"/>
              <a:gd name="connsiteY59" fmla="*/ 826687 h 1866414"/>
              <a:gd name="connsiteX60" fmla="*/ 2571893 w 4226604"/>
              <a:gd name="connsiteY60" fmla="*/ 810478 h 1866414"/>
              <a:gd name="connsiteX61" fmla="*/ 2536435 w 4226604"/>
              <a:gd name="connsiteY61" fmla="*/ 798899 h 1866414"/>
              <a:gd name="connsiteX62" fmla="*/ 2500977 w 4226604"/>
              <a:gd name="connsiteY62" fmla="*/ 789637 h 1866414"/>
              <a:gd name="connsiteX63" fmla="*/ 2463155 w 4226604"/>
              <a:gd name="connsiteY63" fmla="*/ 782690 h 1866414"/>
              <a:gd name="connsiteX64" fmla="*/ 2422969 w 4226604"/>
              <a:gd name="connsiteY64" fmla="*/ 782690 h 1866414"/>
              <a:gd name="connsiteX65" fmla="*/ 0 w 4226604"/>
              <a:gd name="connsiteY65" fmla="*/ 778723 h 1866414"/>
              <a:gd name="connsiteX66" fmla="*/ 0 w 4226604"/>
              <a:gd name="connsiteY66" fmla="*/ 405239 h 1866414"/>
              <a:gd name="connsiteX67" fmla="*/ 0 w 4226604"/>
              <a:gd name="connsiteY67" fmla="*/ 375135 h 1866414"/>
              <a:gd name="connsiteX68" fmla="*/ 0 w 4226604"/>
              <a:gd name="connsiteY68" fmla="*/ 0 h 1866414"/>
              <a:gd name="connsiteX0" fmla="*/ 0 w 4226604"/>
              <a:gd name="connsiteY0" fmla="*/ 0 h 1866414"/>
              <a:gd name="connsiteX1" fmla="*/ 1289094 w 4226604"/>
              <a:gd name="connsiteY1" fmla="*/ 0 h 1866414"/>
              <a:gd name="connsiteX2" fmla="*/ 2489158 w 4226604"/>
              <a:gd name="connsiteY2" fmla="*/ 0 h 1866414"/>
              <a:gd name="connsiteX3" fmla="*/ 2529344 w 4226604"/>
              <a:gd name="connsiteY3" fmla="*/ 2316 h 1866414"/>
              <a:gd name="connsiteX4" fmla="*/ 2567166 w 4226604"/>
              <a:gd name="connsiteY4" fmla="*/ 6947 h 1866414"/>
              <a:gd name="connsiteX5" fmla="*/ 2604988 w 4226604"/>
              <a:gd name="connsiteY5" fmla="*/ 16210 h 1866414"/>
              <a:gd name="connsiteX6" fmla="*/ 2638082 w 4226604"/>
              <a:gd name="connsiteY6" fmla="*/ 30104 h 1866414"/>
              <a:gd name="connsiteX7" fmla="*/ 2673540 w 4226604"/>
              <a:gd name="connsiteY7" fmla="*/ 46313 h 1866414"/>
              <a:gd name="connsiteX8" fmla="*/ 2704270 w 4226604"/>
              <a:gd name="connsiteY8" fmla="*/ 64838 h 1866414"/>
              <a:gd name="connsiteX9" fmla="*/ 2732637 w 4226604"/>
              <a:gd name="connsiteY9" fmla="*/ 85679 h 1866414"/>
              <a:gd name="connsiteX10" fmla="*/ 2761003 w 4226604"/>
              <a:gd name="connsiteY10" fmla="*/ 108836 h 1866414"/>
              <a:gd name="connsiteX11" fmla="*/ 2784642 w 4226604"/>
              <a:gd name="connsiteY11" fmla="*/ 136623 h 1866414"/>
              <a:gd name="connsiteX12" fmla="*/ 2808281 w 4226604"/>
              <a:gd name="connsiteY12" fmla="*/ 164411 h 1866414"/>
              <a:gd name="connsiteX13" fmla="*/ 2827192 w 4226604"/>
              <a:gd name="connsiteY13" fmla="*/ 196830 h 1866414"/>
              <a:gd name="connsiteX14" fmla="*/ 2843739 w 4226604"/>
              <a:gd name="connsiteY14" fmla="*/ 229249 h 1866414"/>
              <a:gd name="connsiteX15" fmla="*/ 2855558 w 4226604"/>
              <a:gd name="connsiteY15" fmla="*/ 263984 h 1866414"/>
              <a:gd name="connsiteX16" fmla="*/ 2865014 w 4226604"/>
              <a:gd name="connsiteY16" fmla="*/ 298719 h 1866414"/>
              <a:gd name="connsiteX17" fmla="*/ 2872105 w 4226604"/>
              <a:gd name="connsiteY17" fmla="*/ 335769 h 1866414"/>
              <a:gd name="connsiteX18" fmla="*/ 2872105 w 4226604"/>
              <a:gd name="connsiteY18" fmla="*/ 375135 h 1866414"/>
              <a:gd name="connsiteX19" fmla="*/ 2872105 w 4226604"/>
              <a:gd name="connsiteY19" fmla="*/ 1688109 h 1866414"/>
              <a:gd name="connsiteX20" fmla="*/ 2876833 w 4226604"/>
              <a:gd name="connsiteY20" fmla="*/ 1708950 h 1866414"/>
              <a:gd name="connsiteX21" fmla="*/ 2883925 w 4226604"/>
              <a:gd name="connsiteY21" fmla="*/ 1727475 h 1866414"/>
              <a:gd name="connsiteX22" fmla="*/ 2895744 w 4226604"/>
              <a:gd name="connsiteY22" fmla="*/ 1746000 h 1866414"/>
              <a:gd name="connsiteX23" fmla="*/ 2909927 w 4226604"/>
              <a:gd name="connsiteY23" fmla="*/ 1764526 h 1866414"/>
              <a:gd name="connsiteX24" fmla="*/ 2928838 w 4226604"/>
              <a:gd name="connsiteY24" fmla="*/ 1778419 h 1866414"/>
              <a:gd name="connsiteX25" fmla="*/ 2947749 w 4226604"/>
              <a:gd name="connsiteY25" fmla="*/ 1789998 h 1866414"/>
              <a:gd name="connsiteX26" fmla="*/ 2969024 w 4226604"/>
              <a:gd name="connsiteY26" fmla="*/ 1796945 h 1866414"/>
              <a:gd name="connsiteX27" fmla="*/ 2987935 w 4226604"/>
              <a:gd name="connsiteY27" fmla="*/ 1801576 h 1866414"/>
              <a:gd name="connsiteX28" fmla="*/ 4226604 w 4226604"/>
              <a:gd name="connsiteY28" fmla="*/ 1801576 h 1866414"/>
              <a:gd name="connsiteX29" fmla="*/ 4226604 w 4226604"/>
              <a:gd name="connsiteY29" fmla="*/ 1866414 h 1866414"/>
              <a:gd name="connsiteX30" fmla="*/ 2997390 w 4226604"/>
              <a:gd name="connsiteY30" fmla="*/ 1866414 h 1866414"/>
              <a:gd name="connsiteX31" fmla="*/ 2978479 w 4226604"/>
              <a:gd name="connsiteY31" fmla="*/ 1866414 h 1866414"/>
              <a:gd name="connsiteX32" fmla="*/ 2959568 w 4226604"/>
              <a:gd name="connsiteY32" fmla="*/ 1861783 h 1866414"/>
              <a:gd name="connsiteX33" fmla="*/ 2940657 w 4226604"/>
              <a:gd name="connsiteY33" fmla="*/ 1857152 h 1866414"/>
              <a:gd name="connsiteX34" fmla="*/ 2924110 w 4226604"/>
              <a:gd name="connsiteY34" fmla="*/ 1852520 h 1866414"/>
              <a:gd name="connsiteX35" fmla="*/ 2905199 w 4226604"/>
              <a:gd name="connsiteY35" fmla="*/ 1843258 h 1866414"/>
              <a:gd name="connsiteX36" fmla="*/ 2891016 w 4226604"/>
              <a:gd name="connsiteY36" fmla="*/ 1833995 h 1866414"/>
              <a:gd name="connsiteX37" fmla="*/ 2876833 w 4226604"/>
              <a:gd name="connsiteY37" fmla="*/ 1822417 h 1866414"/>
              <a:gd name="connsiteX38" fmla="*/ 2862650 w 4226604"/>
              <a:gd name="connsiteY38" fmla="*/ 1810839 h 1866414"/>
              <a:gd name="connsiteX39" fmla="*/ 2850830 w 4226604"/>
              <a:gd name="connsiteY39" fmla="*/ 1799260 h 1866414"/>
              <a:gd name="connsiteX40" fmla="*/ 2839011 w 4226604"/>
              <a:gd name="connsiteY40" fmla="*/ 1783051 h 1866414"/>
              <a:gd name="connsiteX41" fmla="*/ 2829555 w 4226604"/>
              <a:gd name="connsiteY41" fmla="*/ 1769157 h 1866414"/>
              <a:gd name="connsiteX42" fmla="*/ 2820100 w 4226604"/>
              <a:gd name="connsiteY42" fmla="*/ 1752947 h 1866414"/>
              <a:gd name="connsiteX43" fmla="*/ 2815372 w 4226604"/>
              <a:gd name="connsiteY43" fmla="*/ 1734422 h 1866414"/>
              <a:gd name="connsiteX44" fmla="*/ 2810645 w 4226604"/>
              <a:gd name="connsiteY44" fmla="*/ 1715897 h 1866414"/>
              <a:gd name="connsiteX45" fmla="*/ 2805917 w 4226604"/>
              <a:gd name="connsiteY45" fmla="*/ 1697372 h 1866414"/>
              <a:gd name="connsiteX46" fmla="*/ 2805917 w 4226604"/>
              <a:gd name="connsiteY46" fmla="*/ 1678847 h 1866414"/>
              <a:gd name="connsiteX47" fmla="*/ 2805917 w 4226604"/>
              <a:gd name="connsiteY47" fmla="*/ 1157825 h 1866414"/>
              <a:gd name="connsiteX48" fmla="*/ 2803553 w 4226604"/>
              <a:gd name="connsiteY48" fmla="*/ 1118459 h 1866414"/>
              <a:gd name="connsiteX49" fmla="*/ 2798825 w 4226604"/>
              <a:gd name="connsiteY49" fmla="*/ 1081409 h 1866414"/>
              <a:gd name="connsiteX50" fmla="*/ 2789370 w 4226604"/>
              <a:gd name="connsiteY50" fmla="*/ 1044358 h 1866414"/>
              <a:gd name="connsiteX51" fmla="*/ 2775186 w 4226604"/>
              <a:gd name="connsiteY51" fmla="*/ 1011939 h 1866414"/>
              <a:gd name="connsiteX52" fmla="*/ 2758639 w 4226604"/>
              <a:gd name="connsiteY52" fmla="*/ 977205 h 1866414"/>
              <a:gd name="connsiteX53" fmla="*/ 2739728 w 4226604"/>
              <a:gd name="connsiteY53" fmla="*/ 947101 h 1866414"/>
              <a:gd name="connsiteX54" fmla="*/ 2718453 w 4226604"/>
              <a:gd name="connsiteY54" fmla="*/ 916998 h 1866414"/>
              <a:gd name="connsiteX55" fmla="*/ 2694815 w 4226604"/>
              <a:gd name="connsiteY55" fmla="*/ 891525 h 1866414"/>
              <a:gd name="connsiteX56" fmla="*/ 2666448 w 4226604"/>
              <a:gd name="connsiteY56" fmla="*/ 868369 h 1866414"/>
              <a:gd name="connsiteX57" fmla="*/ 2638082 w 4226604"/>
              <a:gd name="connsiteY57" fmla="*/ 845212 h 1866414"/>
              <a:gd name="connsiteX58" fmla="*/ 2604988 w 4226604"/>
              <a:gd name="connsiteY58" fmla="*/ 826687 h 1866414"/>
              <a:gd name="connsiteX59" fmla="*/ 2571893 w 4226604"/>
              <a:gd name="connsiteY59" fmla="*/ 810478 h 1866414"/>
              <a:gd name="connsiteX60" fmla="*/ 2536435 w 4226604"/>
              <a:gd name="connsiteY60" fmla="*/ 798899 h 1866414"/>
              <a:gd name="connsiteX61" fmla="*/ 2500977 w 4226604"/>
              <a:gd name="connsiteY61" fmla="*/ 789637 h 1866414"/>
              <a:gd name="connsiteX62" fmla="*/ 2463155 w 4226604"/>
              <a:gd name="connsiteY62" fmla="*/ 782690 h 1866414"/>
              <a:gd name="connsiteX63" fmla="*/ 2422969 w 4226604"/>
              <a:gd name="connsiteY63" fmla="*/ 782690 h 1866414"/>
              <a:gd name="connsiteX64" fmla="*/ 0 w 4226604"/>
              <a:gd name="connsiteY64" fmla="*/ 778723 h 1866414"/>
              <a:gd name="connsiteX65" fmla="*/ 0 w 4226604"/>
              <a:gd name="connsiteY65" fmla="*/ 405239 h 1866414"/>
              <a:gd name="connsiteX66" fmla="*/ 0 w 4226604"/>
              <a:gd name="connsiteY66" fmla="*/ 375135 h 1866414"/>
              <a:gd name="connsiteX67" fmla="*/ 0 w 4226604"/>
              <a:gd name="connsiteY67" fmla="*/ 0 h 1866414"/>
              <a:gd name="connsiteX0" fmla="*/ 0 w 4226604"/>
              <a:gd name="connsiteY0" fmla="*/ 0 h 1866414"/>
              <a:gd name="connsiteX1" fmla="*/ 2489158 w 4226604"/>
              <a:gd name="connsiteY1" fmla="*/ 0 h 1866414"/>
              <a:gd name="connsiteX2" fmla="*/ 2529344 w 4226604"/>
              <a:gd name="connsiteY2" fmla="*/ 2316 h 1866414"/>
              <a:gd name="connsiteX3" fmla="*/ 2567166 w 4226604"/>
              <a:gd name="connsiteY3" fmla="*/ 6947 h 1866414"/>
              <a:gd name="connsiteX4" fmla="*/ 2604988 w 4226604"/>
              <a:gd name="connsiteY4" fmla="*/ 16210 h 1866414"/>
              <a:gd name="connsiteX5" fmla="*/ 2638082 w 4226604"/>
              <a:gd name="connsiteY5" fmla="*/ 30104 h 1866414"/>
              <a:gd name="connsiteX6" fmla="*/ 2673540 w 4226604"/>
              <a:gd name="connsiteY6" fmla="*/ 46313 h 1866414"/>
              <a:gd name="connsiteX7" fmla="*/ 2704270 w 4226604"/>
              <a:gd name="connsiteY7" fmla="*/ 64838 h 1866414"/>
              <a:gd name="connsiteX8" fmla="*/ 2732637 w 4226604"/>
              <a:gd name="connsiteY8" fmla="*/ 85679 h 1866414"/>
              <a:gd name="connsiteX9" fmla="*/ 2761003 w 4226604"/>
              <a:gd name="connsiteY9" fmla="*/ 108836 h 1866414"/>
              <a:gd name="connsiteX10" fmla="*/ 2784642 w 4226604"/>
              <a:gd name="connsiteY10" fmla="*/ 136623 h 1866414"/>
              <a:gd name="connsiteX11" fmla="*/ 2808281 w 4226604"/>
              <a:gd name="connsiteY11" fmla="*/ 164411 h 1866414"/>
              <a:gd name="connsiteX12" fmla="*/ 2827192 w 4226604"/>
              <a:gd name="connsiteY12" fmla="*/ 196830 h 1866414"/>
              <a:gd name="connsiteX13" fmla="*/ 2843739 w 4226604"/>
              <a:gd name="connsiteY13" fmla="*/ 229249 h 1866414"/>
              <a:gd name="connsiteX14" fmla="*/ 2855558 w 4226604"/>
              <a:gd name="connsiteY14" fmla="*/ 263984 h 1866414"/>
              <a:gd name="connsiteX15" fmla="*/ 2865014 w 4226604"/>
              <a:gd name="connsiteY15" fmla="*/ 298719 h 1866414"/>
              <a:gd name="connsiteX16" fmla="*/ 2872105 w 4226604"/>
              <a:gd name="connsiteY16" fmla="*/ 335769 h 1866414"/>
              <a:gd name="connsiteX17" fmla="*/ 2872105 w 4226604"/>
              <a:gd name="connsiteY17" fmla="*/ 375135 h 1866414"/>
              <a:gd name="connsiteX18" fmla="*/ 2872105 w 4226604"/>
              <a:gd name="connsiteY18" fmla="*/ 1688109 h 1866414"/>
              <a:gd name="connsiteX19" fmla="*/ 2876833 w 4226604"/>
              <a:gd name="connsiteY19" fmla="*/ 1708950 h 1866414"/>
              <a:gd name="connsiteX20" fmla="*/ 2883925 w 4226604"/>
              <a:gd name="connsiteY20" fmla="*/ 1727475 h 1866414"/>
              <a:gd name="connsiteX21" fmla="*/ 2895744 w 4226604"/>
              <a:gd name="connsiteY21" fmla="*/ 1746000 h 1866414"/>
              <a:gd name="connsiteX22" fmla="*/ 2909927 w 4226604"/>
              <a:gd name="connsiteY22" fmla="*/ 1764526 h 1866414"/>
              <a:gd name="connsiteX23" fmla="*/ 2928838 w 4226604"/>
              <a:gd name="connsiteY23" fmla="*/ 1778419 h 1866414"/>
              <a:gd name="connsiteX24" fmla="*/ 2947749 w 4226604"/>
              <a:gd name="connsiteY24" fmla="*/ 1789998 h 1866414"/>
              <a:gd name="connsiteX25" fmla="*/ 2969024 w 4226604"/>
              <a:gd name="connsiteY25" fmla="*/ 1796945 h 1866414"/>
              <a:gd name="connsiteX26" fmla="*/ 2987935 w 4226604"/>
              <a:gd name="connsiteY26" fmla="*/ 1801576 h 1866414"/>
              <a:gd name="connsiteX27" fmla="*/ 4226604 w 4226604"/>
              <a:gd name="connsiteY27" fmla="*/ 1801576 h 1866414"/>
              <a:gd name="connsiteX28" fmla="*/ 4226604 w 4226604"/>
              <a:gd name="connsiteY28" fmla="*/ 1866414 h 1866414"/>
              <a:gd name="connsiteX29" fmla="*/ 2997390 w 4226604"/>
              <a:gd name="connsiteY29" fmla="*/ 1866414 h 1866414"/>
              <a:gd name="connsiteX30" fmla="*/ 2978479 w 4226604"/>
              <a:gd name="connsiteY30" fmla="*/ 1866414 h 1866414"/>
              <a:gd name="connsiteX31" fmla="*/ 2959568 w 4226604"/>
              <a:gd name="connsiteY31" fmla="*/ 1861783 h 1866414"/>
              <a:gd name="connsiteX32" fmla="*/ 2940657 w 4226604"/>
              <a:gd name="connsiteY32" fmla="*/ 1857152 h 1866414"/>
              <a:gd name="connsiteX33" fmla="*/ 2924110 w 4226604"/>
              <a:gd name="connsiteY33" fmla="*/ 1852520 h 1866414"/>
              <a:gd name="connsiteX34" fmla="*/ 2905199 w 4226604"/>
              <a:gd name="connsiteY34" fmla="*/ 1843258 h 1866414"/>
              <a:gd name="connsiteX35" fmla="*/ 2891016 w 4226604"/>
              <a:gd name="connsiteY35" fmla="*/ 1833995 h 1866414"/>
              <a:gd name="connsiteX36" fmla="*/ 2876833 w 4226604"/>
              <a:gd name="connsiteY36" fmla="*/ 1822417 h 1866414"/>
              <a:gd name="connsiteX37" fmla="*/ 2862650 w 4226604"/>
              <a:gd name="connsiteY37" fmla="*/ 1810839 h 1866414"/>
              <a:gd name="connsiteX38" fmla="*/ 2850830 w 4226604"/>
              <a:gd name="connsiteY38" fmla="*/ 1799260 h 1866414"/>
              <a:gd name="connsiteX39" fmla="*/ 2839011 w 4226604"/>
              <a:gd name="connsiteY39" fmla="*/ 1783051 h 1866414"/>
              <a:gd name="connsiteX40" fmla="*/ 2829555 w 4226604"/>
              <a:gd name="connsiteY40" fmla="*/ 1769157 h 1866414"/>
              <a:gd name="connsiteX41" fmla="*/ 2820100 w 4226604"/>
              <a:gd name="connsiteY41" fmla="*/ 1752947 h 1866414"/>
              <a:gd name="connsiteX42" fmla="*/ 2815372 w 4226604"/>
              <a:gd name="connsiteY42" fmla="*/ 1734422 h 1866414"/>
              <a:gd name="connsiteX43" fmla="*/ 2810645 w 4226604"/>
              <a:gd name="connsiteY43" fmla="*/ 1715897 h 1866414"/>
              <a:gd name="connsiteX44" fmla="*/ 2805917 w 4226604"/>
              <a:gd name="connsiteY44" fmla="*/ 1697372 h 1866414"/>
              <a:gd name="connsiteX45" fmla="*/ 2805917 w 4226604"/>
              <a:gd name="connsiteY45" fmla="*/ 1678847 h 1866414"/>
              <a:gd name="connsiteX46" fmla="*/ 2805917 w 4226604"/>
              <a:gd name="connsiteY46" fmla="*/ 1157825 h 1866414"/>
              <a:gd name="connsiteX47" fmla="*/ 2803553 w 4226604"/>
              <a:gd name="connsiteY47" fmla="*/ 1118459 h 1866414"/>
              <a:gd name="connsiteX48" fmla="*/ 2798825 w 4226604"/>
              <a:gd name="connsiteY48" fmla="*/ 1081409 h 1866414"/>
              <a:gd name="connsiteX49" fmla="*/ 2789370 w 4226604"/>
              <a:gd name="connsiteY49" fmla="*/ 1044358 h 1866414"/>
              <a:gd name="connsiteX50" fmla="*/ 2775186 w 4226604"/>
              <a:gd name="connsiteY50" fmla="*/ 1011939 h 1866414"/>
              <a:gd name="connsiteX51" fmla="*/ 2758639 w 4226604"/>
              <a:gd name="connsiteY51" fmla="*/ 977205 h 1866414"/>
              <a:gd name="connsiteX52" fmla="*/ 2739728 w 4226604"/>
              <a:gd name="connsiteY52" fmla="*/ 947101 h 1866414"/>
              <a:gd name="connsiteX53" fmla="*/ 2718453 w 4226604"/>
              <a:gd name="connsiteY53" fmla="*/ 916998 h 1866414"/>
              <a:gd name="connsiteX54" fmla="*/ 2694815 w 4226604"/>
              <a:gd name="connsiteY54" fmla="*/ 891525 h 1866414"/>
              <a:gd name="connsiteX55" fmla="*/ 2666448 w 4226604"/>
              <a:gd name="connsiteY55" fmla="*/ 868369 h 1866414"/>
              <a:gd name="connsiteX56" fmla="*/ 2638082 w 4226604"/>
              <a:gd name="connsiteY56" fmla="*/ 845212 h 1866414"/>
              <a:gd name="connsiteX57" fmla="*/ 2604988 w 4226604"/>
              <a:gd name="connsiteY57" fmla="*/ 826687 h 1866414"/>
              <a:gd name="connsiteX58" fmla="*/ 2571893 w 4226604"/>
              <a:gd name="connsiteY58" fmla="*/ 810478 h 1866414"/>
              <a:gd name="connsiteX59" fmla="*/ 2536435 w 4226604"/>
              <a:gd name="connsiteY59" fmla="*/ 798899 h 1866414"/>
              <a:gd name="connsiteX60" fmla="*/ 2500977 w 4226604"/>
              <a:gd name="connsiteY60" fmla="*/ 789637 h 1866414"/>
              <a:gd name="connsiteX61" fmla="*/ 2463155 w 4226604"/>
              <a:gd name="connsiteY61" fmla="*/ 782690 h 1866414"/>
              <a:gd name="connsiteX62" fmla="*/ 2422969 w 4226604"/>
              <a:gd name="connsiteY62" fmla="*/ 782690 h 1866414"/>
              <a:gd name="connsiteX63" fmla="*/ 0 w 4226604"/>
              <a:gd name="connsiteY63" fmla="*/ 778723 h 1866414"/>
              <a:gd name="connsiteX64" fmla="*/ 0 w 4226604"/>
              <a:gd name="connsiteY64" fmla="*/ 405239 h 1866414"/>
              <a:gd name="connsiteX65" fmla="*/ 0 w 4226604"/>
              <a:gd name="connsiteY65" fmla="*/ 375135 h 1866414"/>
              <a:gd name="connsiteX66" fmla="*/ 0 w 4226604"/>
              <a:gd name="connsiteY66" fmla="*/ 0 h 1866414"/>
              <a:gd name="connsiteX0" fmla="*/ 0 w 4226604"/>
              <a:gd name="connsiteY0" fmla="*/ 0 h 1866414"/>
              <a:gd name="connsiteX1" fmla="*/ 2489158 w 4226604"/>
              <a:gd name="connsiteY1" fmla="*/ 0 h 1866414"/>
              <a:gd name="connsiteX2" fmla="*/ 2529344 w 4226604"/>
              <a:gd name="connsiteY2" fmla="*/ 2316 h 1866414"/>
              <a:gd name="connsiteX3" fmla="*/ 2567166 w 4226604"/>
              <a:gd name="connsiteY3" fmla="*/ 6947 h 1866414"/>
              <a:gd name="connsiteX4" fmla="*/ 2604988 w 4226604"/>
              <a:gd name="connsiteY4" fmla="*/ 16210 h 1866414"/>
              <a:gd name="connsiteX5" fmla="*/ 2638082 w 4226604"/>
              <a:gd name="connsiteY5" fmla="*/ 30104 h 1866414"/>
              <a:gd name="connsiteX6" fmla="*/ 2673540 w 4226604"/>
              <a:gd name="connsiteY6" fmla="*/ 46313 h 1866414"/>
              <a:gd name="connsiteX7" fmla="*/ 2704270 w 4226604"/>
              <a:gd name="connsiteY7" fmla="*/ 64838 h 1866414"/>
              <a:gd name="connsiteX8" fmla="*/ 2732637 w 4226604"/>
              <a:gd name="connsiteY8" fmla="*/ 85679 h 1866414"/>
              <a:gd name="connsiteX9" fmla="*/ 2761003 w 4226604"/>
              <a:gd name="connsiteY9" fmla="*/ 108836 h 1866414"/>
              <a:gd name="connsiteX10" fmla="*/ 2784642 w 4226604"/>
              <a:gd name="connsiteY10" fmla="*/ 136623 h 1866414"/>
              <a:gd name="connsiteX11" fmla="*/ 2808281 w 4226604"/>
              <a:gd name="connsiteY11" fmla="*/ 164411 h 1866414"/>
              <a:gd name="connsiteX12" fmla="*/ 2827192 w 4226604"/>
              <a:gd name="connsiteY12" fmla="*/ 196830 h 1866414"/>
              <a:gd name="connsiteX13" fmla="*/ 2843739 w 4226604"/>
              <a:gd name="connsiteY13" fmla="*/ 229249 h 1866414"/>
              <a:gd name="connsiteX14" fmla="*/ 2855558 w 4226604"/>
              <a:gd name="connsiteY14" fmla="*/ 263984 h 1866414"/>
              <a:gd name="connsiteX15" fmla="*/ 2865014 w 4226604"/>
              <a:gd name="connsiteY15" fmla="*/ 298719 h 1866414"/>
              <a:gd name="connsiteX16" fmla="*/ 2872105 w 4226604"/>
              <a:gd name="connsiteY16" fmla="*/ 335769 h 1866414"/>
              <a:gd name="connsiteX17" fmla="*/ 2872105 w 4226604"/>
              <a:gd name="connsiteY17" fmla="*/ 375135 h 1866414"/>
              <a:gd name="connsiteX18" fmla="*/ 2872105 w 4226604"/>
              <a:gd name="connsiteY18" fmla="*/ 1688109 h 1866414"/>
              <a:gd name="connsiteX19" fmla="*/ 2876833 w 4226604"/>
              <a:gd name="connsiteY19" fmla="*/ 1708950 h 1866414"/>
              <a:gd name="connsiteX20" fmla="*/ 2883925 w 4226604"/>
              <a:gd name="connsiteY20" fmla="*/ 1727475 h 1866414"/>
              <a:gd name="connsiteX21" fmla="*/ 2895744 w 4226604"/>
              <a:gd name="connsiteY21" fmla="*/ 1746000 h 1866414"/>
              <a:gd name="connsiteX22" fmla="*/ 2909927 w 4226604"/>
              <a:gd name="connsiteY22" fmla="*/ 1764526 h 1866414"/>
              <a:gd name="connsiteX23" fmla="*/ 2928838 w 4226604"/>
              <a:gd name="connsiteY23" fmla="*/ 1778419 h 1866414"/>
              <a:gd name="connsiteX24" fmla="*/ 2947749 w 4226604"/>
              <a:gd name="connsiteY24" fmla="*/ 1789998 h 1866414"/>
              <a:gd name="connsiteX25" fmla="*/ 2969024 w 4226604"/>
              <a:gd name="connsiteY25" fmla="*/ 1796945 h 1866414"/>
              <a:gd name="connsiteX26" fmla="*/ 2987935 w 4226604"/>
              <a:gd name="connsiteY26" fmla="*/ 1801576 h 1866414"/>
              <a:gd name="connsiteX27" fmla="*/ 4226604 w 4226604"/>
              <a:gd name="connsiteY27" fmla="*/ 1801576 h 1866414"/>
              <a:gd name="connsiteX28" fmla="*/ 4226604 w 4226604"/>
              <a:gd name="connsiteY28" fmla="*/ 1866414 h 1866414"/>
              <a:gd name="connsiteX29" fmla="*/ 2997390 w 4226604"/>
              <a:gd name="connsiteY29" fmla="*/ 1866414 h 1866414"/>
              <a:gd name="connsiteX30" fmla="*/ 2978479 w 4226604"/>
              <a:gd name="connsiteY30" fmla="*/ 1866414 h 1866414"/>
              <a:gd name="connsiteX31" fmla="*/ 2959568 w 4226604"/>
              <a:gd name="connsiteY31" fmla="*/ 1861783 h 1866414"/>
              <a:gd name="connsiteX32" fmla="*/ 2940657 w 4226604"/>
              <a:gd name="connsiteY32" fmla="*/ 1857152 h 1866414"/>
              <a:gd name="connsiteX33" fmla="*/ 2924110 w 4226604"/>
              <a:gd name="connsiteY33" fmla="*/ 1852520 h 1866414"/>
              <a:gd name="connsiteX34" fmla="*/ 2905199 w 4226604"/>
              <a:gd name="connsiteY34" fmla="*/ 1843258 h 1866414"/>
              <a:gd name="connsiteX35" fmla="*/ 2891016 w 4226604"/>
              <a:gd name="connsiteY35" fmla="*/ 1833995 h 1866414"/>
              <a:gd name="connsiteX36" fmla="*/ 2876833 w 4226604"/>
              <a:gd name="connsiteY36" fmla="*/ 1822417 h 1866414"/>
              <a:gd name="connsiteX37" fmla="*/ 2862650 w 4226604"/>
              <a:gd name="connsiteY37" fmla="*/ 1810839 h 1866414"/>
              <a:gd name="connsiteX38" fmla="*/ 2850830 w 4226604"/>
              <a:gd name="connsiteY38" fmla="*/ 1799260 h 1866414"/>
              <a:gd name="connsiteX39" fmla="*/ 2839011 w 4226604"/>
              <a:gd name="connsiteY39" fmla="*/ 1783051 h 1866414"/>
              <a:gd name="connsiteX40" fmla="*/ 2829555 w 4226604"/>
              <a:gd name="connsiteY40" fmla="*/ 1769157 h 1866414"/>
              <a:gd name="connsiteX41" fmla="*/ 2820100 w 4226604"/>
              <a:gd name="connsiteY41" fmla="*/ 1752947 h 1866414"/>
              <a:gd name="connsiteX42" fmla="*/ 2815372 w 4226604"/>
              <a:gd name="connsiteY42" fmla="*/ 1734422 h 1866414"/>
              <a:gd name="connsiteX43" fmla="*/ 2810645 w 4226604"/>
              <a:gd name="connsiteY43" fmla="*/ 1715897 h 1866414"/>
              <a:gd name="connsiteX44" fmla="*/ 2805917 w 4226604"/>
              <a:gd name="connsiteY44" fmla="*/ 1697372 h 1866414"/>
              <a:gd name="connsiteX45" fmla="*/ 2805917 w 4226604"/>
              <a:gd name="connsiteY45" fmla="*/ 1678847 h 1866414"/>
              <a:gd name="connsiteX46" fmla="*/ 2805917 w 4226604"/>
              <a:gd name="connsiteY46" fmla="*/ 1157825 h 1866414"/>
              <a:gd name="connsiteX47" fmla="*/ 2803553 w 4226604"/>
              <a:gd name="connsiteY47" fmla="*/ 1118459 h 1866414"/>
              <a:gd name="connsiteX48" fmla="*/ 2798825 w 4226604"/>
              <a:gd name="connsiteY48" fmla="*/ 1081409 h 1866414"/>
              <a:gd name="connsiteX49" fmla="*/ 2789370 w 4226604"/>
              <a:gd name="connsiteY49" fmla="*/ 1044358 h 1866414"/>
              <a:gd name="connsiteX50" fmla="*/ 2775186 w 4226604"/>
              <a:gd name="connsiteY50" fmla="*/ 1011939 h 1866414"/>
              <a:gd name="connsiteX51" fmla="*/ 2758639 w 4226604"/>
              <a:gd name="connsiteY51" fmla="*/ 977205 h 1866414"/>
              <a:gd name="connsiteX52" fmla="*/ 2739728 w 4226604"/>
              <a:gd name="connsiteY52" fmla="*/ 947101 h 1866414"/>
              <a:gd name="connsiteX53" fmla="*/ 2718453 w 4226604"/>
              <a:gd name="connsiteY53" fmla="*/ 916998 h 1866414"/>
              <a:gd name="connsiteX54" fmla="*/ 2694815 w 4226604"/>
              <a:gd name="connsiteY54" fmla="*/ 891525 h 1866414"/>
              <a:gd name="connsiteX55" fmla="*/ 2666448 w 4226604"/>
              <a:gd name="connsiteY55" fmla="*/ 868369 h 1866414"/>
              <a:gd name="connsiteX56" fmla="*/ 2638082 w 4226604"/>
              <a:gd name="connsiteY56" fmla="*/ 845212 h 1866414"/>
              <a:gd name="connsiteX57" fmla="*/ 2604988 w 4226604"/>
              <a:gd name="connsiteY57" fmla="*/ 826687 h 1866414"/>
              <a:gd name="connsiteX58" fmla="*/ 2571893 w 4226604"/>
              <a:gd name="connsiteY58" fmla="*/ 810478 h 1866414"/>
              <a:gd name="connsiteX59" fmla="*/ 2536435 w 4226604"/>
              <a:gd name="connsiteY59" fmla="*/ 798899 h 1866414"/>
              <a:gd name="connsiteX60" fmla="*/ 2500977 w 4226604"/>
              <a:gd name="connsiteY60" fmla="*/ 789637 h 1866414"/>
              <a:gd name="connsiteX61" fmla="*/ 2463155 w 4226604"/>
              <a:gd name="connsiteY61" fmla="*/ 782690 h 1866414"/>
              <a:gd name="connsiteX62" fmla="*/ 2422969 w 4226604"/>
              <a:gd name="connsiteY62" fmla="*/ 782690 h 1866414"/>
              <a:gd name="connsiteX63" fmla="*/ 0 w 4226604"/>
              <a:gd name="connsiteY63" fmla="*/ 778723 h 1866414"/>
              <a:gd name="connsiteX64" fmla="*/ 0 w 4226604"/>
              <a:gd name="connsiteY64" fmla="*/ 405239 h 1866414"/>
              <a:gd name="connsiteX65" fmla="*/ 0 w 4226604"/>
              <a:gd name="connsiteY65" fmla="*/ 0 h 1866414"/>
              <a:gd name="connsiteX0" fmla="*/ 0 w 4226604"/>
              <a:gd name="connsiteY0" fmla="*/ 0 h 1866414"/>
              <a:gd name="connsiteX1" fmla="*/ 2489158 w 4226604"/>
              <a:gd name="connsiteY1" fmla="*/ 0 h 1866414"/>
              <a:gd name="connsiteX2" fmla="*/ 2529344 w 4226604"/>
              <a:gd name="connsiteY2" fmla="*/ 2316 h 1866414"/>
              <a:gd name="connsiteX3" fmla="*/ 2567166 w 4226604"/>
              <a:gd name="connsiteY3" fmla="*/ 6947 h 1866414"/>
              <a:gd name="connsiteX4" fmla="*/ 2604988 w 4226604"/>
              <a:gd name="connsiteY4" fmla="*/ 16210 h 1866414"/>
              <a:gd name="connsiteX5" fmla="*/ 2638082 w 4226604"/>
              <a:gd name="connsiteY5" fmla="*/ 30104 h 1866414"/>
              <a:gd name="connsiteX6" fmla="*/ 2673540 w 4226604"/>
              <a:gd name="connsiteY6" fmla="*/ 46313 h 1866414"/>
              <a:gd name="connsiteX7" fmla="*/ 2704270 w 4226604"/>
              <a:gd name="connsiteY7" fmla="*/ 64838 h 1866414"/>
              <a:gd name="connsiteX8" fmla="*/ 2732637 w 4226604"/>
              <a:gd name="connsiteY8" fmla="*/ 85679 h 1866414"/>
              <a:gd name="connsiteX9" fmla="*/ 2761003 w 4226604"/>
              <a:gd name="connsiteY9" fmla="*/ 108836 h 1866414"/>
              <a:gd name="connsiteX10" fmla="*/ 2784642 w 4226604"/>
              <a:gd name="connsiteY10" fmla="*/ 136623 h 1866414"/>
              <a:gd name="connsiteX11" fmla="*/ 2808281 w 4226604"/>
              <a:gd name="connsiteY11" fmla="*/ 164411 h 1866414"/>
              <a:gd name="connsiteX12" fmla="*/ 2827192 w 4226604"/>
              <a:gd name="connsiteY12" fmla="*/ 196830 h 1866414"/>
              <a:gd name="connsiteX13" fmla="*/ 2843739 w 4226604"/>
              <a:gd name="connsiteY13" fmla="*/ 229249 h 1866414"/>
              <a:gd name="connsiteX14" fmla="*/ 2855558 w 4226604"/>
              <a:gd name="connsiteY14" fmla="*/ 263984 h 1866414"/>
              <a:gd name="connsiteX15" fmla="*/ 2865014 w 4226604"/>
              <a:gd name="connsiteY15" fmla="*/ 298719 h 1866414"/>
              <a:gd name="connsiteX16" fmla="*/ 2872105 w 4226604"/>
              <a:gd name="connsiteY16" fmla="*/ 335769 h 1866414"/>
              <a:gd name="connsiteX17" fmla="*/ 2872105 w 4226604"/>
              <a:gd name="connsiteY17" fmla="*/ 375135 h 1866414"/>
              <a:gd name="connsiteX18" fmla="*/ 2872105 w 4226604"/>
              <a:gd name="connsiteY18" fmla="*/ 1688109 h 1866414"/>
              <a:gd name="connsiteX19" fmla="*/ 2876833 w 4226604"/>
              <a:gd name="connsiteY19" fmla="*/ 1708950 h 1866414"/>
              <a:gd name="connsiteX20" fmla="*/ 2883925 w 4226604"/>
              <a:gd name="connsiteY20" fmla="*/ 1727475 h 1866414"/>
              <a:gd name="connsiteX21" fmla="*/ 2895744 w 4226604"/>
              <a:gd name="connsiteY21" fmla="*/ 1746000 h 1866414"/>
              <a:gd name="connsiteX22" fmla="*/ 2909927 w 4226604"/>
              <a:gd name="connsiteY22" fmla="*/ 1764526 h 1866414"/>
              <a:gd name="connsiteX23" fmla="*/ 2928838 w 4226604"/>
              <a:gd name="connsiteY23" fmla="*/ 1778419 h 1866414"/>
              <a:gd name="connsiteX24" fmla="*/ 2947749 w 4226604"/>
              <a:gd name="connsiteY24" fmla="*/ 1789998 h 1866414"/>
              <a:gd name="connsiteX25" fmla="*/ 2969024 w 4226604"/>
              <a:gd name="connsiteY25" fmla="*/ 1796945 h 1866414"/>
              <a:gd name="connsiteX26" fmla="*/ 2987935 w 4226604"/>
              <a:gd name="connsiteY26" fmla="*/ 1801576 h 1866414"/>
              <a:gd name="connsiteX27" fmla="*/ 4226604 w 4226604"/>
              <a:gd name="connsiteY27" fmla="*/ 1801576 h 1866414"/>
              <a:gd name="connsiteX28" fmla="*/ 4226604 w 4226604"/>
              <a:gd name="connsiteY28" fmla="*/ 1866414 h 1866414"/>
              <a:gd name="connsiteX29" fmla="*/ 2997390 w 4226604"/>
              <a:gd name="connsiteY29" fmla="*/ 1866414 h 1866414"/>
              <a:gd name="connsiteX30" fmla="*/ 2978479 w 4226604"/>
              <a:gd name="connsiteY30" fmla="*/ 1866414 h 1866414"/>
              <a:gd name="connsiteX31" fmla="*/ 2959568 w 4226604"/>
              <a:gd name="connsiteY31" fmla="*/ 1861783 h 1866414"/>
              <a:gd name="connsiteX32" fmla="*/ 2940657 w 4226604"/>
              <a:gd name="connsiteY32" fmla="*/ 1857152 h 1866414"/>
              <a:gd name="connsiteX33" fmla="*/ 2924110 w 4226604"/>
              <a:gd name="connsiteY33" fmla="*/ 1852520 h 1866414"/>
              <a:gd name="connsiteX34" fmla="*/ 2905199 w 4226604"/>
              <a:gd name="connsiteY34" fmla="*/ 1843258 h 1866414"/>
              <a:gd name="connsiteX35" fmla="*/ 2891016 w 4226604"/>
              <a:gd name="connsiteY35" fmla="*/ 1833995 h 1866414"/>
              <a:gd name="connsiteX36" fmla="*/ 2876833 w 4226604"/>
              <a:gd name="connsiteY36" fmla="*/ 1822417 h 1866414"/>
              <a:gd name="connsiteX37" fmla="*/ 2862650 w 4226604"/>
              <a:gd name="connsiteY37" fmla="*/ 1810839 h 1866414"/>
              <a:gd name="connsiteX38" fmla="*/ 2850830 w 4226604"/>
              <a:gd name="connsiteY38" fmla="*/ 1799260 h 1866414"/>
              <a:gd name="connsiteX39" fmla="*/ 2839011 w 4226604"/>
              <a:gd name="connsiteY39" fmla="*/ 1783051 h 1866414"/>
              <a:gd name="connsiteX40" fmla="*/ 2829555 w 4226604"/>
              <a:gd name="connsiteY40" fmla="*/ 1769157 h 1866414"/>
              <a:gd name="connsiteX41" fmla="*/ 2820100 w 4226604"/>
              <a:gd name="connsiteY41" fmla="*/ 1752947 h 1866414"/>
              <a:gd name="connsiteX42" fmla="*/ 2815372 w 4226604"/>
              <a:gd name="connsiteY42" fmla="*/ 1734422 h 1866414"/>
              <a:gd name="connsiteX43" fmla="*/ 2810645 w 4226604"/>
              <a:gd name="connsiteY43" fmla="*/ 1715897 h 1866414"/>
              <a:gd name="connsiteX44" fmla="*/ 2805917 w 4226604"/>
              <a:gd name="connsiteY44" fmla="*/ 1697372 h 1866414"/>
              <a:gd name="connsiteX45" fmla="*/ 2805917 w 4226604"/>
              <a:gd name="connsiteY45" fmla="*/ 1678847 h 1866414"/>
              <a:gd name="connsiteX46" fmla="*/ 2805917 w 4226604"/>
              <a:gd name="connsiteY46" fmla="*/ 1157825 h 1866414"/>
              <a:gd name="connsiteX47" fmla="*/ 2803553 w 4226604"/>
              <a:gd name="connsiteY47" fmla="*/ 1118459 h 1866414"/>
              <a:gd name="connsiteX48" fmla="*/ 2798825 w 4226604"/>
              <a:gd name="connsiteY48" fmla="*/ 1081409 h 1866414"/>
              <a:gd name="connsiteX49" fmla="*/ 2789370 w 4226604"/>
              <a:gd name="connsiteY49" fmla="*/ 1044358 h 1866414"/>
              <a:gd name="connsiteX50" fmla="*/ 2775186 w 4226604"/>
              <a:gd name="connsiteY50" fmla="*/ 1011939 h 1866414"/>
              <a:gd name="connsiteX51" fmla="*/ 2758639 w 4226604"/>
              <a:gd name="connsiteY51" fmla="*/ 977205 h 1866414"/>
              <a:gd name="connsiteX52" fmla="*/ 2739728 w 4226604"/>
              <a:gd name="connsiteY52" fmla="*/ 947101 h 1866414"/>
              <a:gd name="connsiteX53" fmla="*/ 2718453 w 4226604"/>
              <a:gd name="connsiteY53" fmla="*/ 916998 h 1866414"/>
              <a:gd name="connsiteX54" fmla="*/ 2694815 w 4226604"/>
              <a:gd name="connsiteY54" fmla="*/ 891525 h 1866414"/>
              <a:gd name="connsiteX55" fmla="*/ 2666448 w 4226604"/>
              <a:gd name="connsiteY55" fmla="*/ 868369 h 1866414"/>
              <a:gd name="connsiteX56" fmla="*/ 2638082 w 4226604"/>
              <a:gd name="connsiteY56" fmla="*/ 845212 h 1866414"/>
              <a:gd name="connsiteX57" fmla="*/ 2604988 w 4226604"/>
              <a:gd name="connsiteY57" fmla="*/ 826687 h 1866414"/>
              <a:gd name="connsiteX58" fmla="*/ 2571893 w 4226604"/>
              <a:gd name="connsiteY58" fmla="*/ 810478 h 1866414"/>
              <a:gd name="connsiteX59" fmla="*/ 2536435 w 4226604"/>
              <a:gd name="connsiteY59" fmla="*/ 798899 h 1866414"/>
              <a:gd name="connsiteX60" fmla="*/ 2500977 w 4226604"/>
              <a:gd name="connsiteY60" fmla="*/ 789637 h 1866414"/>
              <a:gd name="connsiteX61" fmla="*/ 2463155 w 4226604"/>
              <a:gd name="connsiteY61" fmla="*/ 782690 h 1866414"/>
              <a:gd name="connsiteX62" fmla="*/ 2422969 w 4226604"/>
              <a:gd name="connsiteY62" fmla="*/ 782690 h 1866414"/>
              <a:gd name="connsiteX63" fmla="*/ 0 w 4226604"/>
              <a:gd name="connsiteY63" fmla="*/ 778723 h 1866414"/>
              <a:gd name="connsiteX64" fmla="*/ 0 w 4226604"/>
              <a:gd name="connsiteY64" fmla="*/ 0 h 186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226604" h="1866414">
                <a:moveTo>
                  <a:pt x="0" y="0"/>
                </a:moveTo>
                <a:lnTo>
                  <a:pt x="2489158" y="0"/>
                </a:lnTo>
                <a:lnTo>
                  <a:pt x="2529344" y="2316"/>
                </a:lnTo>
                <a:lnTo>
                  <a:pt x="2567166" y="6947"/>
                </a:lnTo>
                <a:lnTo>
                  <a:pt x="2604988" y="16210"/>
                </a:lnTo>
                <a:lnTo>
                  <a:pt x="2638082" y="30104"/>
                </a:lnTo>
                <a:lnTo>
                  <a:pt x="2673540" y="46313"/>
                </a:lnTo>
                <a:lnTo>
                  <a:pt x="2704270" y="64838"/>
                </a:lnTo>
                <a:lnTo>
                  <a:pt x="2732637" y="85679"/>
                </a:lnTo>
                <a:lnTo>
                  <a:pt x="2761003" y="108836"/>
                </a:lnTo>
                <a:lnTo>
                  <a:pt x="2784642" y="136623"/>
                </a:lnTo>
                <a:lnTo>
                  <a:pt x="2808281" y="164411"/>
                </a:lnTo>
                <a:lnTo>
                  <a:pt x="2827192" y="196830"/>
                </a:lnTo>
                <a:lnTo>
                  <a:pt x="2843739" y="229249"/>
                </a:lnTo>
                <a:lnTo>
                  <a:pt x="2855558" y="263984"/>
                </a:lnTo>
                <a:lnTo>
                  <a:pt x="2865014" y="298719"/>
                </a:lnTo>
                <a:lnTo>
                  <a:pt x="2872105" y="335769"/>
                </a:lnTo>
                <a:lnTo>
                  <a:pt x="2872105" y="375135"/>
                </a:lnTo>
                <a:lnTo>
                  <a:pt x="2872105" y="1688109"/>
                </a:lnTo>
                <a:lnTo>
                  <a:pt x="2876833" y="1708950"/>
                </a:lnTo>
                <a:lnTo>
                  <a:pt x="2883925" y="1727475"/>
                </a:lnTo>
                <a:lnTo>
                  <a:pt x="2895744" y="1746000"/>
                </a:lnTo>
                <a:lnTo>
                  <a:pt x="2909927" y="1764526"/>
                </a:lnTo>
                <a:lnTo>
                  <a:pt x="2928838" y="1778419"/>
                </a:lnTo>
                <a:lnTo>
                  <a:pt x="2947749" y="1789998"/>
                </a:lnTo>
                <a:lnTo>
                  <a:pt x="2969024" y="1796945"/>
                </a:lnTo>
                <a:lnTo>
                  <a:pt x="2987935" y="1801576"/>
                </a:lnTo>
                <a:lnTo>
                  <a:pt x="4226604" y="1801576"/>
                </a:lnTo>
                <a:lnTo>
                  <a:pt x="4226604" y="1866414"/>
                </a:lnTo>
                <a:lnTo>
                  <a:pt x="2997390" y="1866414"/>
                </a:lnTo>
                <a:lnTo>
                  <a:pt x="2978479" y="1866414"/>
                </a:lnTo>
                <a:lnTo>
                  <a:pt x="2959568" y="1861783"/>
                </a:lnTo>
                <a:lnTo>
                  <a:pt x="2940657" y="1857152"/>
                </a:lnTo>
                <a:lnTo>
                  <a:pt x="2924110" y="1852520"/>
                </a:lnTo>
                <a:lnTo>
                  <a:pt x="2905199" y="1843258"/>
                </a:lnTo>
                <a:lnTo>
                  <a:pt x="2891016" y="1833995"/>
                </a:lnTo>
                <a:lnTo>
                  <a:pt x="2876833" y="1822417"/>
                </a:lnTo>
                <a:lnTo>
                  <a:pt x="2862650" y="1810839"/>
                </a:lnTo>
                <a:lnTo>
                  <a:pt x="2850830" y="1799260"/>
                </a:lnTo>
                <a:lnTo>
                  <a:pt x="2839011" y="1783051"/>
                </a:lnTo>
                <a:lnTo>
                  <a:pt x="2829555" y="1769157"/>
                </a:lnTo>
                <a:lnTo>
                  <a:pt x="2820100" y="1752947"/>
                </a:lnTo>
                <a:lnTo>
                  <a:pt x="2815372" y="1734422"/>
                </a:lnTo>
                <a:lnTo>
                  <a:pt x="2810645" y="1715897"/>
                </a:lnTo>
                <a:lnTo>
                  <a:pt x="2805917" y="1697372"/>
                </a:lnTo>
                <a:lnTo>
                  <a:pt x="2805917" y="1678847"/>
                </a:lnTo>
                <a:lnTo>
                  <a:pt x="2805917" y="1157825"/>
                </a:lnTo>
                <a:lnTo>
                  <a:pt x="2803553" y="1118459"/>
                </a:lnTo>
                <a:lnTo>
                  <a:pt x="2798825" y="1081409"/>
                </a:lnTo>
                <a:lnTo>
                  <a:pt x="2789370" y="1044358"/>
                </a:lnTo>
                <a:lnTo>
                  <a:pt x="2775186" y="1011939"/>
                </a:lnTo>
                <a:lnTo>
                  <a:pt x="2758639" y="977205"/>
                </a:lnTo>
                <a:lnTo>
                  <a:pt x="2739728" y="947101"/>
                </a:lnTo>
                <a:lnTo>
                  <a:pt x="2718453" y="916998"/>
                </a:lnTo>
                <a:lnTo>
                  <a:pt x="2694815" y="891525"/>
                </a:lnTo>
                <a:lnTo>
                  <a:pt x="2666448" y="868369"/>
                </a:lnTo>
                <a:lnTo>
                  <a:pt x="2638082" y="845212"/>
                </a:lnTo>
                <a:lnTo>
                  <a:pt x="2604988" y="826687"/>
                </a:lnTo>
                <a:lnTo>
                  <a:pt x="2571893" y="810478"/>
                </a:lnTo>
                <a:lnTo>
                  <a:pt x="2536435" y="798899"/>
                </a:lnTo>
                <a:lnTo>
                  <a:pt x="2500977" y="789637"/>
                </a:lnTo>
                <a:lnTo>
                  <a:pt x="2463155" y="782690"/>
                </a:lnTo>
                <a:lnTo>
                  <a:pt x="2422969" y="782690"/>
                </a:lnTo>
                <a:lnTo>
                  <a:pt x="0" y="7787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432A265F-1DC8-4E60-1AD3-72D5DD3BCF82}"/>
              </a:ext>
            </a:extLst>
          </p:cNvPr>
          <p:cNvSpPr>
            <a:spLocks/>
          </p:cNvSpPr>
          <p:nvPr/>
        </p:nvSpPr>
        <p:spPr bwMode="auto">
          <a:xfrm>
            <a:off x="4630738" y="3652838"/>
            <a:ext cx="4437062" cy="1150937"/>
          </a:xfrm>
          <a:custGeom>
            <a:avLst/>
            <a:gdLst>
              <a:gd name="T0" fmla="*/ 3576 w 3576"/>
              <a:gd name="T1" fmla="*/ 0 h 994"/>
              <a:gd name="T2" fmla="*/ 2560 w 3576"/>
              <a:gd name="T3" fmla="*/ 0 h 994"/>
              <a:gd name="T4" fmla="*/ 2482 w 3576"/>
              <a:gd name="T5" fmla="*/ 8 h 994"/>
              <a:gd name="T6" fmla="*/ 2420 w 3576"/>
              <a:gd name="T7" fmla="*/ 32 h 994"/>
              <a:gd name="T8" fmla="*/ 2374 w 3576"/>
              <a:gd name="T9" fmla="*/ 68 h 994"/>
              <a:gd name="T10" fmla="*/ 2344 w 3576"/>
              <a:gd name="T11" fmla="*/ 114 h 994"/>
              <a:gd name="T12" fmla="*/ 2336 w 3576"/>
              <a:gd name="T13" fmla="*/ 134 h 994"/>
              <a:gd name="T14" fmla="*/ 2324 w 3576"/>
              <a:gd name="T15" fmla="*/ 154 h 994"/>
              <a:gd name="T16" fmla="*/ 2300 w 3576"/>
              <a:gd name="T17" fmla="*/ 192 h 994"/>
              <a:gd name="T18" fmla="*/ 2270 w 3576"/>
              <a:gd name="T19" fmla="*/ 224 h 994"/>
              <a:gd name="T20" fmla="*/ 2236 w 3576"/>
              <a:gd name="T21" fmla="*/ 254 h 994"/>
              <a:gd name="T22" fmla="*/ 2198 w 3576"/>
              <a:gd name="T23" fmla="*/ 278 h 994"/>
              <a:gd name="T24" fmla="*/ 2156 w 3576"/>
              <a:gd name="T25" fmla="*/ 298 h 994"/>
              <a:gd name="T26" fmla="*/ 2112 w 3576"/>
              <a:gd name="T27" fmla="*/ 312 h 994"/>
              <a:gd name="T28" fmla="*/ 2066 w 3576"/>
              <a:gd name="T29" fmla="*/ 318 h 994"/>
              <a:gd name="T30" fmla="*/ 326 w 3576"/>
              <a:gd name="T31" fmla="*/ 320 h 994"/>
              <a:gd name="T32" fmla="*/ 324 w 3576"/>
              <a:gd name="T33" fmla="*/ 320 h 994"/>
              <a:gd name="T34" fmla="*/ 258 w 3576"/>
              <a:gd name="T35" fmla="*/ 326 h 994"/>
              <a:gd name="T36" fmla="*/ 198 w 3576"/>
              <a:gd name="T37" fmla="*/ 344 h 994"/>
              <a:gd name="T38" fmla="*/ 144 w 3576"/>
              <a:gd name="T39" fmla="*/ 374 h 994"/>
              <a:gd name="T40" fmla="*/ 96 w 3576"/>
              <a:gd name="T41" fmla="*/ 414 h 994"/>
              <a:gd name="T42" fmla="*/ 56 w 3576"/>
              <a:gd name="T43" fmla="*/ 462 h 994"/>
              <a:gd name="T44" fmla="*/ 26 w 3576"/>
              <a:gd name="T45" fmla="*/ 518 h 994"/>
              <a:gd name="T46" fmla="*/ 6 w 3576"/>
              <a:gd name="T47" fmla="*/ 578 h 994"/>
              <a:gd name="T48" fmla="*/ 0 w 3576"/>
              <a:gd name="T49" fmla="*/ 644 h 994"/>
              <a:gd name="T50" fmla="*/ 0 w 3576"/>
              <a:gd name="T51" fmla="*/ 670 h 994"/>
              <a:gd name="T52" fmla="*/ 6 w 3576"/>
              <a:gd name="T53" fmla="*/ 736 h 994"/>
              <a:gd name="T54" fmla="*/ 26 w 3576"/>
              <a:gd name="T55" fmla="*/ 796 h 994"/>
              <a:gd name="T56" fmla="*/ 56 w 3576"/>
              <a:gd name="T57" fmla="*/ 852 h 994"/>
              <a:gd name="T58" fmla="*/ 96 w 3576"/>
              <a:gd name="T59" fmla="*/ 900 h 994"/>
              <a:gd name="T60" fmla="*/ 144 w 3576"/>
              <a:gd name="T61" fmla="*/ 938 h 994"/>
              <a:gd name="T62" fmla="*/ 198 w 3576"/>
              <a:gd name="T63" fmla="*/ 968 h 994"/>
              <a:gd name="T64" fmla="*/ 258 w 3576"/>
              <a:gd name="T65" fmla="*/ 988 h 994"/>
              <a:gd name="T66" fmla="*/ 324 w 3576"/>
              <a:gd name="T67" fmla="*/ 994 h 994"/>
              <a:gd name="T68" fmla="*/ 2050 w 3576"/>
              <a:gd name="T69" fmla="*/ 994 h 994"/>
              <a:gd name="T70" fmla="*/ 2116 w 3576"/>
              <a:gd name="T71" fmla="*/ 988 h 994"/>
              <a:gd name="T72" fmla="*/ 2176 w 3576"/>
              <a:gd name="T73" fmla="*/ 968 h 994"/>
              <a:gd name="T74" fmla="*/ 2232 w 3576"/>
              <a:gd name="T75" fmla="*/ 938 h 994"/>
              <a:gd name="T76" fmla="*/ 2280 w 3576"/>
              <a:gd name="T77" fmla="*/ 900 h 994"/>
              <a:gd name="T78" fmla="*/ 2318 w 3576"/>
              <a:gd name="T79" fmla="*/ 852 h 994"/>
              <a:gd name="T80" fmla="*/ 2348 w 3576"/>
              <a:gd name="T81" fmla="*/ 796 h 994"/>
              <a:gd name="T82" fmla="*/ 2368 w 3576"/>
              <a:gd name="T83" fmla="*/ 736 h 994"/>
              <a:gd name="T84" fmla="*/ 2374 w 3576"/>
              <a:gd name="T85" fmla="*/ 670 h 994"/>
              <a:gd name="T86" fmla="*/ 2374 w 3576"/>
              <a:gd name="T87" fmla="*/ 220 h 994"/>
              <a:gd name="T88" fmla="*/ 2378 w 3576"/>
              <a:gd name="T89" fmla="*/ 186 h 994"/>
              <a:gd name="T90" fmla="*/ 2386 w 3576"/>
              <a:gd name="T91" fmla="*/ 156 h 994"/>
              <a:gd name="T92" fmla="*/ 2402 w 3576"/>
              <a:gd name="T93" fmla="*/ 128 h 994"/>
              <a:gd name="T94" fmla="*/ 2422 w 3576"/>
              <a:gd name="T95" fmla="*/ 104 h 994"/>
              <a:gd name="T96" fmla="*/ 2446 w 3576"/>
              <a:gd name="T97" fmla="*/ 84 h 994"/>
              <a:gd name="T98" fmla="*/ 2474 w 3576"/>
              <a:gd name="T99" fmla="*/ 70 h 994"/>
              <a:gd name="T100" fmla="*/ 2504 w 3576"/>
              <a:gd name="T101" fmla="*/ 60 h 994"/>
              <a:gd name="T102" fmla="*/ 2536 w 3576"/>
              <a:gd name="T103" fmla="*/ 58 h 994"/>
              <a:gd name="T104" fmla="*/ 3576 w 3576"/>
              <a:gd name="T105" fmla="*/ 58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4">
                <a:moveTo>
                  <a:pt x="3576" y="0"/>
                </a:moveTo>
                <a:lnTo>
                  <a:pt x="3576" y="0"/>
                </a:lnTo>
                <a:lnTo>
                  <a:pt x="2560" y="0"/>
                </a:lnTo>
                <a:lnTo>
                  <a:pt x="2560" y="0"/>
                </a:lnTo>
                <a:lnTo>
                  <a:pt x="2520" y="2"/>
                </a:lnTo>
                <a:lnTo>
                  <a:pt x="2482" y="8"/>
                </a:lnTo>
                <a:lnTo>
                  <a:pt x="2450" y="18"/>
                </a:lnTo>
                <a:lnTo>
                  <a:pt x="2420" y="32"/>
                </a:lnTo>
                <a:lnTo>
                  <a:pt x="2396" y="48"/>
                </a:lnTo>
                <a:lnTo>
                  <a:pt x="2374" y="68"/>
                </a:lnTo>
                <a:lnTo>
                  <a:pt x="2358" y="90"/>
                </a:lnTo>
                <a:lnTo>
                  <a:pt x="2344" y="114"/>
                </a:lnTo>
                <a:lnTo>
                  <a:pt x="2344" y="114"/>
                </a:lnTo>
                <a:lnTo>
                  <a:pt x="2336" y="134"/>
                </a:lnTo>
                <a:lnTo>
                  <a:pt x="2336" y="134"/>
                </a:lnTo>
                <a:lnTo>
                  <a:pt x="2324" y="154"/>
                </a:lnTo>
                <a:lnTo>
                  <a:pt x="2312" y="172"/>
                </a:lnTo>
                <a:lnTo>
                  <a:pt x="2300" y="192"/>
                </a:lnTo>
                <a:lnTo>
                  <a:pt x="2286" y="208"/>
                </a:lnTo>
                <a:lnTo>
                  <a:pt x="2270" y="224"/>
                </a:lnTo>
                <a:lnTo>
                  <a:pt x="2254" y="240"/>
                </a:lnTo>
                <a:lnTo>
                  <a:pt x="2236" y="254"/>
                </a:lnTo>
                <a:lnTo>
                  <a:pt x="2218" y="268"/>
                </a:lnTo>
                <a:lnTo>
                  <a:pt x="2198" y="278"/>
                </a:lnTo>
                <a:lnTo>
                  <a:pt x="2178" y="290"/>
                </a:lnTo>
                <a:lnTo>
                  <a:pt x="2156" y="298"/>
                </a:lnTo>
                <a:lnTo>
                  <a:pt x="2136" y="306"/>
                </a:lnTo>
                <a:lnTo>
                  <a:pt x="2112" y="312"/>
                </a:lnTo>
                <a:lnTo>
                  <a:pt x="2090" y="316"/>
                </a:lnTo>
                <a:lnTo>
                  <a:pt x="2066" y="318"/>
                </a:lnTo>
                <a:lnTo>
                  <a:pt x="2042" y="320"/>
                </a:lnTo>
                <a:lnTo>
                  <a:pt x="326" y="320"/>
                </a:lnTo>
                <a:lnTo>
                  <a:pt x="324" y="320"/>
                </a:lnTo>
                <a:lnTo>
                  <a:pt x="324" y="320"/>
                </a:lnTo>
                <a:lnTo>
                  <a:pt x="292" y="320"/>
                </a:lnTo>
                <a:lnTo>
                  <a:pt x="258" y="326"/>
                </a:lnTo>
                <a:lnTo>
                  <a:pt x="228" y="334"/>
                </a:lnTo>
                <a:lnTo>
                  <a:pt x="198" y="344"/>
                </a:lnTo>
                <a:lnTo>
                  <a:pt x="170" y="358"/>
                </a:lnTo>
                <a:lnTo>
                  <a:pt x="144" y="374"/>
                </a:lnTo>
                <a:lnTo>
                  <a:pt x="118" y="394"/>
                </a:lnTo>
                <a:lnTo>
                  <a:pt x="96" y="414"/>
                </a:lnTo>
                <a:lnTo>
                  <a:pt x="74" y="438"/>
                </a:lnTo>
                <a:lnTo>
                  <a:pt x="56" y="462"/>
                </a:lnTo>
                <a:lnTo>
                  <a:pt x="40" y="488"/>
                </a:lnTo>
                <a:lnTo>
                  <a:pt x="26" y="518"/>
                </a:lnTo>
                <a:lnTo>
                  <a:pt x="14" y="546"/>
                </a:lnTo>
                <a:lnTo>
                  <a:pt x="6" y="578"/>
                </a:lnTo>
                <a:lnTo>
                  <a:pt x="2" y="610"/>
                </a:lnTo>
                <a:lnTo>
                  <a:pt x="0" y="644"/>
                </a:lnTo>
                <a:lnTo>
                  <a:pt x="0" y="670"/>
                </a:lnTo>
                <a:lnTo>
                  <a:pt x="0" y="670"/>
                </a:lnTo>
                <a:lnTo>
                  <a:pt x="2" y="704"/>
                </a:lnTo>
                <a:lnTo>
                  <a:pt x="6" y="736"/>
                </a:lnTo>
                <a:lnTo>
                  <a:pt x="14" y="766"/>
                </a:lnTo>
                <a:lnTo>
                  <a:pt x="26" y="796"/>
                </a:lnTo>
                <a:lnTo>
                  <a:pt x="40" y="824"/>
                </a:lnTo>
                <a:lnTo>
                  <a:pt x="56" y="852"/>
                </a:lnTo>
                <a:lnTo>
                  <a:pt x="74" y="876"/>
                </a:lnTo>
                <a:lnTo>
                  <a:pt x="96" y="900"/>
                </a:lnTo>
                <a:lnTo>
                  <a:pt x="118" y="920"/>
                </a:lnTo>
                <a:lnTo>
                  <a:pt x="144" y="938"/>
                </a:lnTo>
                <a:lnTo>
                  <a:pt x="170" y="956"/>
                </a:lnTo>
                <a:lnTo>
                  <a:pt x="198" y="968"/>
                </a:lnTo>
                <a:lnTo>
                  <a:pt x="228" y="980"/>
                </a:lnTo>
                <a:lnTo>
                  <a:pt x="258" y="988"/>
                </a:lnTo>
                <a:lnTo>
                  <a:pt x="292" y="992"/>
                </a:lnTo>
                <a:lnTo>
                  <a:pt x="324" y="994"/>
                </a:lnTo>
                <a:lnTo>
                  <a:pt x="2050" y="994"/>
                </a:lnTo>
                <a:lnTo>
                  <a:pt x="2050" y="994"/>
                </a:lnTo>
                <a:lnTo>
                  <a:pt x="2084" y="992"/>
                </a:lnTo>
                <a:lnTo>
                  <a:pt x="2116" y="988"/>
                </a:lnTo>
                <a:lnTo>
                  <a:pt x="2146" y="980"/>
                </a:lnTo>
                <a:lnTo>
                  <a:pt x="2176" y="968"/>
                </a:lnTo>
                <a:lnTo>
                  <a:pt x="2204" y="956"/>
                </a:lnTo>
                <a:lnTo>
                  <a:pt x="2232" y="938"/>
                </a:lnTo>
                <a:lnTo>
                  <a:pt x="2256" y="920"/>
                </a:lnTo>
                <a:lnTo>
                  <a:pt x="2280" y="900"/>
                </a:lnTo>
                <a:lnTo>
                  <a:pt x="2300" y="876"/>
                </a:lnTo>
                <a:lnTo>
                  <a:pt x="2318" y="852"/>
                </a:lnTo>
                <a:lnTo>
                  <a:pt x="2334" y="824"/>
                </a:lnTo>
                <a:lnTo>
                  <a:pt x="2348" y="796"/>
                </a:lnTo>
                <a:lnTo>
                  <a:pt x="2360" y="766"/>
                </a:lnTo>
                <a:lnTo>
                  <a:pt x="2368" y="736"/>
                </a:lnTo>
                <a:lnTo>
                  <a:pt x="2372" y="704"/>
                </a:lnTo>
                <a:lnTo>
                  <a:pt x="2374" y="670"/>
                </a:lnTo>
                <a:lnTo>
                  <a:pt x="2374" y="220"/>
                </a:lnTo>
                <a:lnTo>
                  <a:pt x="2374" y="220"/>
                </a:lnTo>
                <a:lnTo>
                  <a:pt x="2374" y="202"/>
                </a:lnTo>
                <a:lnTo>
                  <a:pt x="2378" y="186"/>
                </a:lnTo>
                <a:lnTo>
                  <a:pt x="2382" y="172"/>
                </a:lnTo>
                <a:lnTo>
                  <a:pt x="2386" y="156"/>
                </a:lnTo>
                <a:lnTo>
                  <a:pt x="2394" y="142"/>
                </a:lnTo>
                <a:lnTo>
                  <a:pt x="2402" y="128"/>
                </a:lnTo>
                <a:lnTo>
                  <a:pt x="2412" y="116"/>
                </a:lnTo>
                <a:lnTo>
                  <a:pt x="2422" y="104"/>
                </a:lnTo>
                <a:lnTo>
                  <a:pt x="2434" y="94"/>
                </a:lnTo>
                <a:lnTo>
                  <a:pt x="2446" y="84"/>
                </a:lnTo>
                <a:lnTo>
                  <a:pt x="2458" y="76"/>
                </a:lnTo>
                <a:lnTo>
                  <a:pt x="2474" y="70"/>
                </a:lnTo>
                <a:lnTo>
                  <a:pt x="2488" y="64"/>
                </a:lnTo>
                <a:lnTo>
                  <a:pt x="2504" y="60"/>
                </a:lnTo>
                <a:lnTo>
                  <a:pt x="2520" y="58"/>
                </a:lnTo>
                <a:lnTo>
                  <a:pt x="2536" y="58"/>
                </a:lnTo>
                <a:lnTo>
                  <a:pt x="2536" y="58"/>
                </a:lnTo>
                <a:lnTo>
                  <a:pt x="3576" y="58"/>
                </a:lnTo>
                <a:lnTo>
                  <a:pt x="3576" y="0"/>
                </a:lnTo>
              </a:path>
            </a:pathLst>
          </a:custGeom>
          <a:noFill/>
          <a:ln>
            <a:noFill/>
          </a:ln>
        </p:spPr>
        <p:txBody>
          <a:bodyPr lIns="80682" tIns="40341" rIns="80682" bIns="40341"/>
          <a:lstStyle/>
          <a:p>
            <a:pPr defTabSz="806867">
              <a:defRPr/>
            </a:pPr>
            <a:endParaRPr lang="sr-Latn-CS" sz="1765" kern="0">
              <a:solidFill>
                <a:srgbClr val="000000"/>
              </a:solidFill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FF81548D-8E4B-5729-B371-0A3908E2C662}"/>
              </a:ext>
            </a:extLst>
          </p:cNvPr>
          <p:cNvSpPr>
            <a:spLocks/>
          </p:cNvSpPr>
          <p:nvPr/>
        </p:nvSpPr>
        <p:spPr bwMode="auto">
          <a:xfrm>
            <a:off x="4630738" y="2809875"/>
            <a:ext cx="4437062" cy="773113"/>
          </a:xfrm>
          <a:custGeom>
            <a:avLst/>
            <a:gdLst>
              <a:gd name="T0" fmla="*/ 0 w 3576"/>
              <a:gd name="T1" fmla="*/ 0 h 668"/>
              <a:gd name="T2" fmla="*/ 0 w 3576"/>
              <a:gd name="T3" fmla="*/ 26 h 668"/>
              <a:gd name="T4" fmla="*/ 6 w 3576"/>
              <a:gd name="T5" fmla="*/ 92 h 668"/>
              <a:gd name="T6" fmla="*/ 26 w 3576"/>
              <a:gd name="T7" fmla="*/ 152 h 668"/>
              <a:gd name="T8" fmla="*/ 56 w 3576"/>
              <a:gd name="T9" fmla="*/ 208 h 668"/>
              <a:gd name="T10" fmla="*/ 96 w 3576"/>
              <a:gd name="T11" fmla="*/ 256 h 668"/>
              <a:gd name="T12" fmla="*/ 144 w 3576"/>
              <a:gd name="T13" fmla="*/ 294 h 668"/>
              <a:gd name="T14" fmla="*/ 198 w 3576"/>
              <a:gd name="T15" fmla="*/ 324 h 668"/>
              <a:gd name="T16" fmla="*/ 258 w 3576"/>
              <a:gd name="T17" fmla="*/ 344 h 668"/>
              <a:gd name="T18" fmla="*/ 324 w 3576"/>
              <a:gd name="T19" fmla="*/ 350 h 668"/>
              <a:gd name="T20" fmla="*/ 1398 w 3576"/>
              <a:gd name="T21" fmla="*/ 350 h 668"/>
              <a:gd name="T22" fmla="*/ 2042 w 3576"/>
              <a:gd name="T23" fmla="*/ 350 h 668"/>
              <a:gd name="T24" fmla="*/ 2090 w 3576"/>
              <a:gd name="T25" fmla="*/ 354 h 668"/>
              <a:gd name="T26" fmla="*/ 2136 w 3576"/>
              <a:gd name="T27" fmla="*/ 364 h 668"/>
              <a:gd name="T28" fmla="*/ 2178 w 3576"/>
              <a:gd name="T29" fmla="*/ 380 h 668"/>
              <a:gd name="T30" fmla="*/ 2218 w 3576"/>
              <a:gd name="T31" fmla="*/ 402 h 668"/>
              <a:gd name="T32" fmla="*/ 2254 w 3576"/>
              <a:gd name="T33" fmla="*/ 430 h 668"/>
              <a:gd name="T34" fmla="*/ 2286 w 3576"/>
              <a:gd name="T35" fmla="*/ 460 h 668"/>
              <a:gd name="T36" fmla="*/ 2312 w 3576"/>
              <a:gd name="T37" fmla="*/ 496 h 668"/>
              <a:gd name="T38" fmla="*/ 2336 w 3576"/>
              <a:gd name="T39" fmla="*/ 536 h 668"/>
              <a:gd name="T40" fmla="*/ 2344 w 3576"/>
              <a:gd name="T41" fmla="*/ 556 h 668"/>
              <a:gd name="T42" fmla="*/ 2358 w 3576"/>
              <a:gd name="T43" fmla="*/ 580 h 668"/>
              <a:gd name="T44" fmla="*/ 2396 w 3576"/>
              <a:gd name="T45" fmla="*/ 622 h 668"/>
              <a:gd name="T46" fmla="*/ 2450 w 3576"/>
              <a:gd name="T47" fmla="*/ 650 h 668"/>
              <a:gd name="T48" fmla="*/ 2520 w 3576"/>
              <a:gd name="T49" fmla="*/ 666 h 668"/>
              <a:gd name="T50" fmla="*/ 2560 w 3576"/>
              <a:gd name="T51" fmla="*/ 668 h 668"/>
              <a:gd name="T52" fmla="*/ 3576 w 3576"/>
              <a:gd name="T53" fmla="*/ 668 h 668"/>
              <a:gd name="T54" fmla="*/ 3576 w 3576"/>
              <a:gd name="T55" fmla="*/ 668 h 668"/>
              <a:gd name="T56" fmla="*/ 2560 w 3576"/>
              <a:gd name="T57" fmla="*/ 668 h 668"/>
              <a:gd name="T58" fmla="*/ 2520 w 3576"/>
              <a:gd name="T59" fmla="*/ 666 h 668"/>
              <a:gd name="T60" fmla="*/ 2450 w 3576"/>
              <a:gd name="T61" fmla="*/ 650 h 668"/>
              <a:gd name="T62" fmla="*/ 2396 w 3576"/>
              <a:gd name="T63" fmla="*/ 622 h 668"/>
              <a:gd name="T64" fmla="*/ 2358 w 3576"/>
              <a:gd name="T65" fmla="*/ 580 h 668"/>
              <a:gd name="T66" fmla="*/ 2344 w 3576"/>
              <a:gd name="T67" fmla="*/ 556 h 668"/>
              <a:gd name="T68" fmla="*/ 2336 w 3576"/>
              <a:gd name="T69" fmla="*/ 536 h 668"/>
              <a:gd name="T70" fmla="*/ 2312 w 3576"/>
              <a:gd name="T71" fmla="*/ 496 h 668"/>
              <a:gd name="T72" fmla="*/ 2286 w 3576"/>
              <a:gd name="T73" fmla="*/ 460 h 668"/>
              <a:gd name="T74" fmla="*/ 2254 w 3576"/>
              <a:gd name="T75" fmla="*/ 430 h 668"/>
              <a:gd name="T76" fmla="*/ 2218 w 3576"/>
              <a:gd name="T77" fmla="*/ 402 h 668"/>
              <a:gd name="T78" fmla="*/ 2178 w 3576"/>
              <a:gd name="T79" fmla="*/ 380 h 668"/>
              <a:gd name="T80" fmla="*/ 2136 w 3576"/>
              <a:gd name="T81" fmla="*/ 364 h 668"/>
              <a:gd name="T82" fmla="*/ 2090 w 3576"/>
              <a:gd name="T83" fmla="*/ 354 h 668"/>
              <a:gd name="T84" fmla="*/ 2042 w 3576"/>
              <a:gd name="T85" fmla="*/ 350 h 668"/>
              <a:gd name="T86" fmla="*/ 324 w 3576"/>
              <a:gd name="T87" fmla="*/ 350 h 668"/>
              <a:gd name="T88" fmla="*/ 258 w 3576"/>
              <a:gd name="T89" fmla="*/ 344 h 668"/>
              <a:gd name="T90" fmla="*/ 198 w 3576"/>
              <a:gd name="T91" fmla="*/ 324 h 668"/>
              <a:gd name="T92" fmla="*/ 144 w 3576"/>
              <a:gd name="T93" fmla="*/ 294 h 668"/>
              <a:gd name="T94" fmla="*/ 96 w 3576"/>
              <a:gd name="T95" fmla="*/ 256 h 668"/>
              <a:gd name="T96" fmla="*/ 56 w 3576"/>
              <a:gd name="T97" fmla="*/ 208 h 668"/>
              <a:gd name="T98" fmla="*/ 26 w 3576"/>
              <a:gd name="T99" fmla="*/ 152 h 668"/>
              <a:gd name="T100" fmla="*/ 6 w 3576"/>
              <a:gd name="T101" fmla="*/ 92 h 668"/>
              <a:gd name="T102" fmla="*/ 0 w 3576"/>
              <a:gd name="T103" fmla="*/ 26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76" h="668">
                <a:moveTo>
                  <a:pt x="0" y="0"/>
                </a:moveTo>
                <a:lnTo>
                  <a:pt x="0" y="0"/>
                </a:lnTo>
                <a:lnTo>
                  <a:pt x="0" y="26"/>
                </a:lnTo>
                <a:lnTo>
                  <a:pt x="0" y="26"/>
                </a:lnTo>
                <a:lnTo>
                  <a:pt x="2" y="60"/>
                </a:lnTo>
                <a:lnTo>
                  <a:pt x="6" y="92"/>
                </a:lnTo>
                <a:lnTo>
                  <a:pt x="14" y="122"/>
                </a:lnTo>
                <a:lnTo>
                  <a:pt x="26" y="152"/>
                </a:lnTo>
                <a:lnTo>
                  <a:pt x="40" y="180"/>
                </a:lnTo>
                <a:lnTo>
                  <a:pt x="56" y="208"/>
                </a:lnTo>
                <a:lnTo>
                  <a:pt x="74" y="232"/>
                </a:lnTo>
                <a:lnTo>
                  <a:pt x="96" y="256"/>
                </a:lnTo>
                <a:lnTo>
                  <a:pt x="118" y="276"/>
                </a:lnTo>
                <a:lnTo>
                  <a:pt x="144" y="294"/>
                </a:lnTo>
                <a:lnTo>
                  <a:pt x="170" y="312"/>
                </a:lnTo>
                <a:lnTo>
                  <a:pt x="198" y="324"/>
                </a:lnTo>
                <a:lnTo>
                  <a:pt x="228" y="336"/>
                </a:lnTo>
                <a:lnTo>
                  <a:pt x="258" y="344"/>
                </a:lnTo>
                <a:lnTo>
                  <a:pt x="292" y="348"/>
                </a:lnTo>
                <a:lnTo>
                  <a:pt x="324" y="350"/>
                </a:lnTo>
                <a:lnTo>
                  <a:pt x="1398" y="350"/>
                </a:lnTo>
                <a:lnTo>
                  <a:pt x="1398" y="350"/>
                </a:lnTo>
                <a:lnTo>
                  <a:pt x="2042" y="350"/>
                </a:lnTo>
                <a:lnTo>
                  <a:pt x="2042" y="350"/>
                </a:lnTo>
                <a:lnTo>
                  <a:pt x="2066" y="352"/>
                </a:lnTo>
                <a:lnTo>
                  <a:pt x="2090" y="354"/>
                </a:lnTo>
                <a:lnTo>
                  <a:pt x="2112" y="358"/>
                </a:lnTo>
                <a:lnTo>
                  <a:pt x="2136" y="364"/>
                </a:lnTo>
                <a:lnTo>
                  <a:pt x="2156" y="372"/>
                </a:lnTo>
                <a:lnTo>
                  <a:pt x="2178" y="380"/>
                </a:lnTo>
                <a:lnTo>
                  <a:pt x="2198" y="390"/>
                </a:lnTo>
                <a:lnTo>
                  <a:pt x="2218" y="402"/>
                </a:lnTo>
                <a:lnTo>
                  <a:pt x="2236" y="414"/>
                </a:lnTo>
                <a:lnTo>
                  <a:pt x="2254" y="430"/>
                </a:lnTo>
                <a:lnTo>
                  <a:pt x="2270" y="444"/>
                </a:lnTo>
                <a:lnTo>
                  <a:pt x="2286" y="460"/>
                </a:lnTo>
                <a:lnTo>
                  <a:pt x="2300" y="478"/>
                </a:lnTo>
                <a:lnTo>
                  <a:pt x="2312" y="496"/>
                </a:lnTo>
                <a:lnTo>
                  <a:pt x="2324" y="516"/>
                </a:lnTo>
                <a:lnTo>
                  <a:pt x="2336" y="536"/>
                </a:lnTo>
                <a:lnTo>
                  <a:pt x="2336" y="536"/>
                </a:lnTo>
                <a:lnTo>
                  <a:pt x="2344" y="556"/>
                </a:lnTo>
                <a:lnTo>
                  <a:pt x="2344" y="556"/>
                </a:lnTo>
                <a:lnTo>
                  <a:pt x="2358" y="580"/>
                </a:lnTo>
                <a:lnTo>
                  <a:pt x="2374" y="602"/>
                </a:lnTo>
                <a:lnTo>
                  <a:pt x="2396" y="622"/>
                </a:lnTo>
                <a:lnTo>
                  <a:pt x="2420" y="638"/>
                </a:lnTo>
                <a:lnTo>
                  <a:pt x="2450" y="650"/>
                </a:lnTo>
                <a:lnTo>
                  <a:pt x="2482" y="660"/>
                </a:lnTo>
                <a:lnTo>
                  <a:pt x="2520" y="666"/>
                </a:lnTo>
                <a:lnTo>
                  <a:pt x="2560" y="668"/>
                </a:lnTo>
                <a:lnTo>
                  <a:pt x="2560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3576" y="668"/>
                </a:lnTo>
                <a:lnTo>
                  <a:pt x="2560" y="668"/>
                </a:lnTo>
                <a:lnTo>
                  <a:pt x="2560" y="668"/>
                </a:lnTo>
                <a:lnTo>
                  <a:pt x="2520" y="666"/>
                </a:lnTo>
                <a:lnTo>
                  <a:pt x="2482" y="660"/>
                </a:lnTo>
                <a:lnTo>
                  <a:pt x="2450" y="650"/>
                </a:lnTo>
                <a:lnTo>
                  <a:pt x="2420" y="638"/>
                </a:lnTo>
                <a:lnTo>
                  <a:pt x="2396" y="622"/>
                </a:lnTo>
                <a:lnTo>
                  <a:pt x="2374" y="602"/>
                </a:lnTo>
                <a:lnTo>
                  <a:pt x="2358" y="580"/>
                </a:lnTo>
                <a:lnTo>
                  <a:pt x="2344" y="556"/>
                </a:lnTo>
                <a:lnTo>
                  <a:pt x="2344" y="556"/>
                </a:lnTo>
                <a:lnTo>
                  <a:pt x="2336" y="536"/>
                </a:lnTo>
                <a:lnTo>
                  <a:pt x="2336" y="536"/>
                </a:lnTo>
                <a:lnTo>
                  <a:pt x="2324" y="516"/>
                </a:lnTo>
                <a:lnTo>
                  <a:pt x="2312" y="496"/>
                </a:lnTo>
                <a:lnTo>
                  <a:pt x="2300" y="478"/>
                </a:lnTo>
                <a:lnTo>
                  <a:pt x="2286" y="460"/>
                </a:lnTo>
                <a:lnTo>
                  <a:pt x="2270" y="444"/>
                </a:lnTo>
                <a:lnTo>
                  <a:pt x="2254" y="430"/>
                </a:lnTo>
                <a:lnTo>
                  <a:pt x="2236" y="414"/>
                </a:lnTo>
                <a:lnTo>
                  <a:pt x="2218" y="402"/>
                </a:lnTo>
                <a:lnTo>
                  <a:pt x="2198" y="390"/>
                </a:lnTo>
                <a:lnTo>
                  <a:pt x="2178" y="380"/>
                </a:lnTo>
                <a:lnTo>
                  <a:pt x="2156" y="372"/>
                </a:lnTo>
                <a:lnTo>
                  <a:pt x="2136" y="364"/>
                </a:lnTo>
                <a:lnTo>
                  <a:pt x="2112" y="358"/>
                </a:lnTo>
                <a:lnTo>
                  <a:pt x="2090" y="354"/>
                </a:lnTo>
                <a:lnTo>
                  <a:pt x="2066" y="352"/>
                </a:lnTo>
                <a:lnTo>
                  <a:pt x="2042" y="350"/>
                </a:lnTo>
                <a:lnTo>
                  <a:pt x="324" y="350"/>
                </a:lnTo>
                <a:lnTo>
                  <a:pt x="324" y="350"/>
                </a:lnTo>
                <a:lnTo>
                  <a:pt x="292" y="348"/>
                </a:lnTo>
                <a:lnTo>
                  <a:pt x="258" y="344"/>
                </a:lnTo>
                <a:lnTo>
                  <a:pt x="228" y="336"/>
                </a:lnTo>
                <a:lnTo>
                  <a:pt x="198" y="324"/>
                </a:lnTo>
                <a:lnTo>
                  <a:pt x="170" y="312"/>
                </a:lnTo>
                <a:lnTo>
                  <a:pt x="144" y="294"/>
                </a:lnTo>
                <a:lnTo>
                  <a:pt x="118" y="276"/>
                </a:lnTo>
                <a:lnTo>
                  <a:pt x="96" y="256"/>
                </a:lnTo>
                <a:lnTo>
                  <a:pt x="74" y="232"/>
                </a:lnTo>
                <a:lnTo>
                  <a:pt x="56" y="208"/>
                </a:lnTo>
                <a:lnTo>
                  <a:pt x="40" y="180"/>
                </a:lnTo>
                <a:lnTo>
                  <a:pt x="26" y="152"/>
                </a:lnTo>
                <a:lnTo>
                  <a:pt x="14" y="122"/>
                </a:lnTo>
                <a:lnTo>
                  <a:pt x="6" y="92"/>
                </a:lnTo>
                <a:lnTo>
                  <a:pt x="2" y="60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lIns="80682" tIns="40341" rIns="80682" bIns="40341"/>
          <a:lstStyle/>
          <a:p>
            <a:pPr defTabSz="806867">
              <a:defRPr/>
            </a:pPr>
            <a:endParaRPr lang="sr-Latn-CS" sz="1765" kern="0">
              <a:solidFill>
                <a:srgbClr val="000000"/>
              </a:solidFill>
            </a:endParaRPr>
          </a:p>
        </p:txBody>
      </p:sp>
      <p:sp>
        <p:nvSpPr>
          <p:cNvPr id="10" name="Freeform 28">
            <a:extLst>
              <a:ext uri="{FF2B5EF4-FFF2-40B4-BE49-F238E27FC236}">
                <a16:creationId xmlns:a16="http://schemas.microsoft.com/office/drawing/2014/main" id="{A85CCBCB-4FCF-ADB0-EC9B-3DF1D535E6CE}"/>
              </a:ext>
            </a:extLst>
          </p:cNvPr>
          <p:cNvSpPr>
            <a:spLocks/>
          </p:cNvSpPr>
          <p:nvPr/>
        </p:nvSpPr>
        <p:spPr bwMode="auto">
          <a:xfrm>
            <a:off x="4630738" y="2435225"/>
            <a:ext cx="4437062" cy="1147763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</a:path>
            </a:pathLst>
          </a:custGeom>
          <a:noFill/>
          <a:ln>
            <a:noFill/>
          </a:ln>
        </p:spPr>
        <p:txBody>
          <a:bodyPr lIns="80682" tIns="40341" rIns="80682" bIns="40341"/>
          <a:lstStyle/>
          <a:p>
            <a:pPr defTabSz="806867">
              <a:defRPr/>
            </a:pPr>
            <a:endParaRPr lang="sr-Latn-CS" sz="1765" kern="0">
              <a:solidFill>
                <a:srgbClr val="000000"/>
              </a:solidFill>
            </a:endParaRPr>
          </a:p>
        </p:txBody>
      </p:sp>
      <p:sp>
        <p:nvSpPr>
          <p:cNvPr id="11" name="Freeform 30">
            <a:extLst>
              <a:ext uri="{FF2B5EF4-FFF2-40B4-BE49-F238E27FC236}">
                <a16:creationId xmlns:a16="http://schemas.microsoft.com/office/drawing/2014/main" id="{3B759394-7C85-5188-80C0-D65DAA536BCD}"/>
              </a:ext>
            </a:extLst>
          </p:cNvPr>
          <p:cNvSpPr>
            <a:spLocks/>
          </p:cNvSpPr>
          <p:nvPr/>
        </p:nvSpPr>
        <p:spPr bwMode="auto">
          <a:xfrm>
            <a:off x="4630738" y="2435225"/>
            <a:ext cx="4437062" cy="1147763"/>
          </a:xfrm>
          <a:custGeom>
            <a:avLst/>
            <a:gdLst>
              <a:gd name="T0" fmla="*/ 3576 w 3576"/>
              <a:gd name="T1" fmla="*/ 992 h 992"/>
              <a:gd name="T2" fmla="*/ 2560 w 3576"/>
              <a:gd name="T3" fmla="*/ 992 h 992"/>
              <a:gd name="T4" fmla="*/ 2482 w 3576"/>
              <a:gd name="T5" fmla="*/ 984 h 992"/>
              <a:gd name="T6" fmla="*/ 2420 w 3576"/>
              <a:gd name="T7" fmla="*/ 962 h 992"/>
              <a:gd name="T8" fmla="*/ 2374 w 3576"/>
              <a:gd name="T9" fmla="*/ 926 h 992"/>
              <a:gd name="T10" fmla="*/ 2344 w 3576"/>
              <a:gd name="T11" fmla="*/ 880 h 992"/>
              <a:gd name="T12" fmla="*/ 2336 w 3576"/>
              <a:gd name="T13" fmla="*/ 860 h 992"/>
              <a:gd name="T14" fmla="*/ 2324 w 3576"/>
              <a:gd name="T15" fmla="*/ 840 h 992"/>
              <a:gd name="T16" fmla="*/ 2300 w 3576"/>
              <a:gd name="T17" fmla="*/ 802 h 992"/>
              <a:gd name="T18" fmla="*/ 2270 w 3576"/>
              <a:gd name="T19" fmla="*/ 768 h 992"/>
              <a:gd name="T20" fmla="*/ 2236 w 3576"/>
              <a:gd name="T21" fmla="*/ 738 h 992"/>
              <a:gd name="T22" fmla="*/ 2198 w 3576"/>
              <a:gd name="T23" fmla="*/ 714 h 992"/>
              <a:gd name="T24" fmla="*/ 2156 w 3576"/>
              <a:gd name="T25" fmla="*/ 696 h 992"/>
              <a:gd name="T26" fmla="*/ 2112 w 3576"/>
              <a:gd name="T27" fmla="*/ 682 h 992"/>
              <a:gd name="T28" fmla="*/ 2066 w 3576"/>
              <a:gd name="T29" fmla="*/ 676 h 992"/>
              <a:gd name="T30" fmla="*/ 324 w 3576"/>
              <a:gd name="T31" fmla="*/ 674 h 992"/>
              <a:gd name="T32" fmla="*/ 292 w 3576"/>
              <a:gd name="T33" fmla="*/ 672 h 992"/>
              <a:gd name="T34" fmla="*/ 228 w 3576"/>
              <a:gd name="T35" fmla="*/ 660 h 992"/>
              <a:gd name="T36" fmla="*/ 170 w 3576"/>
              <a:gd name="T37" fmla="*/ 636 h 992"/>
              <a:gd name="T38" fmla="*/ 118 w 3576"/>
              <a:gd name="T39" fmla="*/ 600 h 992"/>
              <a:gd name="T40" fmla="*/ 74 w 3576"/>
              <a:gd name="T41" fmla="*/ 556 h 992"/>
              <a:gd name="T42" fmla="*/ 40 w 3576"/>
              <a:gd name="T43" fmla="*/ 504 h 992"/>
              <a:gd name="T44" fmla="*/ 14 w 3576"/>
              <a:gd name="T45" fmla="*/ 446 h 992"/>
              <a:gd name="T46" fmla="*/ 2 w 3576"/>
              <a:gd name="T47" fmla="*/ 384 h 992"/>
              <a:gd name="T48" fmla="*/ 0 w 3576"/>
              <a:gd name="T49" fmla="*/ 324 h 992"/>
              <a:gd name="T50" fmla="*/ 2 w 3576"/>
              <a:gd name="T51" fmla="*/ 290 h 992"/>
              <a:gd name="T52" fmla="*/ 14 w 3576"/>
              <a:gd name="T53" fmla="*/ 226 h 992"/>
              <a:gd name="T54" fmla="*/ 40 w 3576"/>
              <a:gd name="T55" fmla="*/ 168 h 992"/>
              <a:gd name="T56" fmla="*/ 74 w 3576"/>
              <a:gd name="T57" fmla="*/ 116 h 992"/>
              <a:gd name="T58" fmla="*/ 118 w 3576"/>
              <a:gd name="T59" fmla="*/ 74 h 992"/>
              <a:gd name="T60" fmla="*/ 170 w 3576"/>
              <a:gd name="T61" fmla="*/ 38 h 992"/>
              <a:gd name="T62" fmla="*/ 228 w 3576"/>
              <a:gd name="T63" fmla="*/ 14 h 992"/>
              <a:gd name="T64" fmla="*/ 292 w 3576"/>
              <a:gd name="T65" fmla="*/ 0 h 992"/>
              <a:gd name="T66" fmla="*/ 2050 w 3576"/>
              <a:gd name="T67" fmla="*/ 0 h 992"/>
              <a:gd name="T68" fmla="*/ 2084 w 3576"/>
              <a:gd name="T69" fmla="*/ 0 h 992"/>
              <a:gd name="T70" fmla="*/ 2146 w 3576"/>
              <a:gd name="T71" fmla="*/ 14 h 992"/>
              <a:gd name="T72" fmla="*/ 2204 w 3576"/>
              <a:gd name="T73" fmla="*/ 38 h 992"/>
              <a:gd name="T74" fmla="*/ 2256 w 3576"/>
              <a:gd name="T75" fmla="*/ 74 h 992"/>
              <a:gd name="T76" fmla="*/ 2300 w 3576"/>
              <a:gd name="T77" fmla="*/ 116 h 992"/>
              <a:gd name="T78" fmla="*/ 2334 w 3576"/>
              <a:gd name="T79" fmla="*/ 168 h 992"/>
              <a:gd name="T80" fmla="*/ 2360 w 3576"/>
              <a:gd name="T81" fmla="*/ 226 h 992"/>
              <a:gd name="T82" fmla="*/ 2372 w 3576"/>
              <a:gd name="T83" fmla="*/ 290 h 992"/>
              <a:gd name="T84" fmla="*/ 2374 w 3576"/>
              <a:gd name="T85" fmla="*/ 774 h 992"/>
              <a:gd name="T86" fmla="*/ 2374 w 3576"/>
              <a:gd name="T87" fmla="*/ 790 h 992"/>
              <a:gd name="T88" fmla="*/ 2382 w 3576"/>
              <a:gd name="T89" fmla="*/ 822 h 992"/>
              <a:gd name="T90" fmla="*/ 2394 w 3576"/>
              <a:gd name="T91" fmla="*/ 852 h 992"/>
              <a:gd name="T92" fmla="*/ 2412 w 3576"/>
              <a:gd name="T93" fmla="*/ 878 h 992"/>
              <a:gd name="T94" fmla="*/ 2434 w 3576"/>
              <a:gd name="T95" fmla="*/ 898 h 992"/>
              <a:gd name="T96" fmla="*/ 2458 w 3576"/>
              <a:gd name="T97" fmla="*/ 916 h 992"/>
              <a:gd name="T98" fmla="*/ 2488 w 3576"/>
              <a:gd name="T99" fmla="*/ 928 h 992"/>
              <a:gd name="T100" fmla="*/ 2520 w 3576"/>
              <a:gd name="T101" fmla="*/ 936 h 992"/>
              <a:gd name="T102" fmla="*/ 2536 w 3576"/>
              <a:gd name="T103" fmla="*/ 936 h 992"/>
              <a:gd name="T104" fmla="*/ 3576 w 3576"/>
              <a:gd name="T105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76" h="992">
                <a:moveTo>
                  <a:pt x="3576" y="992"/>
                </a:moveTo>
                <a:lnTo>
                  <a:pt x="3576" y="992"/>
                </a:lnTo>
                <a:lnTo>
                  <a:pt x="2560" y="992"/>
                </a:lnTo>
                <a:lnTo>
                  <a:pt x="2560" y="992"/>
                </a:lnTo>
                <a:lnTo>
                  <a:pt x="2520" y="990"/>
                </a:lnTo>
                <a:lnTo>
                  <a:pt x="2482" y="984"/>
                </a:lnTo>
                <a:lnTo>
                  <a:pt x="2450" y="974"/>
                </a:lnTo>
                <a:lnTo>
                  <a:pt x="2420" y="962"/>
                </a:lnTo>
                <a:lnTo>
                  <a:pt x="2396" y="946"/>
                </a:lnTo>
                <a:lnTo>
                  <a:pt x="2374" y="926"/>
                </a:lnTo>
                <a:lnTo>
                  <a:pt x="2358" y="904"/>
                </a:lnTo>
                <a:lnTo>
                  <a:pt x="2344" y="880"/>
                </a:lnTo>
                <a:lnTo>
                  <a:pt x="2344" y="880"/>
                </a:lnTo>
                <a:lnTo>
                  <a:pt x="2336" y="860"/>
                </a:lnTo>
                <a:lnTo>
                  <a:pt x="2336" y="860"/>
                </a:lnTo>
                <a:lnTo>
                  <a:pt x="2324" y="840"/>
                </a:lnTo>
                <a:lnTo>
                  <a:pt x="2312" y="820"/>
                </a:lnTo>
                <a:lnTo>
                  <a:pt x="2300" y="802"/>
                </a:lnTo>
                <a:lnTo>
                  <a:pt x="2286" y="784"/>
                </a:lnTo>
                <a:lnTo>
                  <a:pt x="2270" y="768"/>
                </a:lnTo>
                <a:lnTo>
                  <a:pt x="2254" y="754"/>
                </a:lnTo>
                <a:lnTo>
                  <a:pt x="2236" y="738"/>
                </a:lnTo>
                <a:lnTo>
                  <a:pt x="2218" y="726"/>
                </a:lnTo>
                <a:lnTo>
                  <a:pt x="2198" y="714"/>
                </a:lnTo>
                <a:lnTo>
                  <a:pt x="2178" y="704"/>
                </a:lnTo>
                <a:lnTo>
                  <a:pt x="2156" y="696"/>
                </a:lnTo>
                <a:lnTo>
                  <a:pt x="2136" y="688"/>
                </a:lnTo>
                <a:lnTo>
                  <a:pt x="2112" y="682"/>
                </a:lnTo>
                <a:lnTo>
                  <a:pt x="2090" y="678"/>
                </a:lnTo>
                <a:lnTo>
                  <a:pt x="2066" y="676"/>
                </a:lnTo>
                <a:lnTo>
                  <a:pt x="2042" y="674"/>
                </a:lnTo>
                <a:lnTo>
                  <a:pt x="324" y="674"/>
                </a:lnTo>
                <a:lnTo>
                  <a:pt x="324" y="674"/>
                </a:lnTo>
                <a:lnTo>
                  <a:pt x="292" y="672"/>
                </a:lnTo>
                <a:lnTo>
                  <a:pt x="258" y="668"/>
                </a:lnTo>
                <a:lnTo>
                  <a:pt x="228" y="660"/>
                </a:lnTo>
                <a:lnTo>
                  <a:pt x="198" y="648"/>
                </a:lnTo>
                <a:lnTo>
                  <a:pt x="170" y="636"/>
                </a:lnTo>
                <a:lnTo>
                  <a:pt x="144" y="618"/>
                </a:lnTo>
                <a:lnTo>
                  <a:pt x="118" y="600"/>
                </a:lnTo>
                <a:lnTo>
                  <a:pt x="96" y="580"/>
                </a:lnTo>
                <a:lnTo>
                  <a:pt x="74" y="556"/>
                </a:lnTo>
                <a:lnTo>
                  <a:pt x="56" y="532"/>
                </a:lnTo>
                <a:lnTo>
                  <a:pt x="40" y="504"/>
                </a:lnTo>
                <a:lnTo>
                  <a:pt x="26" y="476"/>
                </a:lnTo>
                <a:lnTo>
                  <a:pt x="14" y="446"/>
                </a:lnTo>
                <a:lnTo>
                  <a:pt x="6" y="416"/>
                </a:lnTo>
                <a:lnTo>
                  <a:pt x="2" y="384"/>
                </a:lnTo>
                <a:lnTo>
                  <a:pt x="0" y="350"/>
                </a:lnTo>
                <a:lnTo>
                  <a:pt x="0" y="324"/>
                </a:lnTo>
                <a:lnTo>
                  <a:pt x="0" y="324"/>
                </a:lnTo>
                <a:lnTo>
                  <a:pt x="2" y="290"/>
                </a:lnTo>
                <a:lnTo>
                  <a:pt x="6" y="258"/>
                </a:lnTo>
                <a:lnTo>
                  <a:pt x="14" y="226"/>
                </a:lnTo>
                <a:lnTo>
                  <a:pt x="26" y="198"/>
                </a:lnTo>
                <a:lnTo>
                  <a:pt x="40" y="168"/>
                </a:lnTo>
                <a:lnTo>
                  <a:pt x="56" y="142"/>
                </a:lnTo>
                <a:lnTo>
                  <a:pt x="74" y="116"/>
                </a:lnTo>
                <a:lnTo>
                  <a:pt x="96" y="94"/>
                </a:lnTo>
                <a:lnTo>
                  <a:pt x="118" y="74"/>
                </a:lnTo>
                <a:lnTo>
                  <a:pt x="144" y="54"/>
                </a:lnTo>
                <a:lnTo>
                  <a:pt x="170" y="38"/>
                </a:lnTo>
                <a:lnTo>
                  <a:pt x="198" y="24"/>
                </a:lnTo>
                <a:lnTo>
                  <a:pt x="228" y="14"/>
                </a:lnTo>
                <a:lnTo>
                  <a:pt x="258" y="6"/>
                </a:lnTo>
                <a:lnTo>
                  <a:pt x="292" y="0"/>
                </a:lnTo>
                <a:lnTo>
                  <a:pt x="324" y="0"/>
                </a:lnTo>
                <a:lnTo>
                  <a:pt x="2050" y="0"/>
                </a:lnTo>
                <a:lnTo>
                  <a:pt x="2050" y="0"/>
                </a:lnTo>
                <a:lnTo>
                  <a:pt x="2084" y="0"/>
                </a:lnTo>
                <a:lnTo>
                  <a:pt x="2116" y="6"/>
                </a:lnTo>
                <a:lnTo>
                  <a:pt x="2146" y="14"/>
                </a:lnTo>
                <a:lnTo>
                  <a:pt x="2176" y="24"/>
                </a:lnTo>
                <a:lnTo>
                  <a:pt x="2204" y="38"/>
                </a:lnTo>
                <a:lnTo>
                  <a:pt x="2232" y="54"/>
                </a:lnTo>
                <a:lnTo>
                  <a:pt x="2256" y="74"/>
                </a:lnTo>
                <a:lnTo>
                  <a:pt x="2280" y="94"/>
                </a:lnTo>
                <a:lnTo>
                  <a:pt x="2300" y="116"/>
                </a:lnTo>
                <a:lnTo>
                  <a:pt x="2318" y="142"/>
                </a:lnTo>
                <a:lnTo>
                  <a:pt x="2334" y="168"/>
                </a:lnTo>
                <a:lnTo>
                  <a:pt x="2348" y="198"/>
                </a:lnTo>
                <a:lnTo>
                  <a:pt x="2360" y="226"/>
                </a:lnTo>
                <a:lnTo>
                  <a:pt x="2368" y="258"/>
                </a:lnTo>
                <a:lnTo>
                  <a:pt x="2372" y="290"/>
                </a:lnTo>
                <a:lnTo>
                  <a:pt x="2374" y="324"/>
                </a:lnTo>
                <a:lnTo>
                  <a:pt x="2374" y="774"/>
                </a:lnTo>
                <a:lnTo>
                  <a:pt x="2374" y="774"/>
                </a:lnTo>
                <a:lnTo>
                  <a:pt x="2374" y="790"/>
                </a:lnTo>
                <a:lnTo>
                  <a:pt x="2378" y="806"/>
                </a:lnTo>
                <a:lnTo>
                  <a:pt x="2382" y="822"/>
                </a:lnTo>
                <a:lnTo>
                  <a:pt x="2386" y="838"/>
                </a:lnTo>
                <a:lnTo>
                  <a:pt x="2394" y="852"/>
                </a:lnTo>
                <a:lnTo>
                  <a:pt x="2402" y="864"/>
                </a:lnTo>
                <a:lnTo>
                  <a:pt x="2412" y="878"/>
                </a:lnTo>
                <a:lnTo>
                  <a:pt x="2422" y="888"/>
                </a:lnTo>
                <a:lnTo>
                  <a:pt x="2434" y="898"/>
                </a:lnTo>
                <a:lnTo>
                  <a:pt x="2446" y="908"/>
                </a:lnTo>
                <a:lnTo>
                  <a:pt x="2458" y="916"/>
                </a:lnTo>
                <a:lnTo>
                  <a:pt x="2474" y="924"/>
                </a:lnTo>
                <a:lnTo>
                  <a:pt x="2488" y="928"/>
                </a:lnTo>
                <a:lnTo>
                  <a:pt x="2504" y="932"/>
                </a:lnTo>
                <a:lnTo>
                  <a:pt x="2520" y="936"/>
                </a:lnTo>
                <a:lnTo>
                  <a:pt x="2536" y="936"/>
                </a:lnTo>
                <a:lnTo>
                  <a:pt x="2536" y="936"/>
                </a:lnTo>
                <a:lnTo>
                  <a:pt x="3576" y="936"/>
                </a:lnTo>
                <a:lnTo>
                  <a:pt x="3576" y="992"/>
                </a:lnTo>
              </a:path>
            </a:pathLst>
          </a:custGeom>
          <a:noFill/>
          <a:ln>
            <a:noFill/>
          </a:ln>
        </p:spPr>
        <p:txBody>
          <a:bodyPr lIns="80682" tIns="40341" rIns="80682" bIns="40341"/>
          <a:lstStyle/>
          <a:p>
            <a:pPr defTabSz="806867">
              <a:defRPr/>
            </a:pPr>
            <a:endParaRPr lang="sr-Latn-CS" sz="1765" kern="0">
              <a:solidFill>
                <a:srgbClr val="000000"/>
              </a:solidFill>
            </a:endParaRPr>
          </a:p>
        </p:txBody>
      </p:sp>
      <p:sp>
        <p:nvSpPr>
          <p:cNvPr id="12" name="Freeform 32">
            <a:extLst>
              <a:ext uri="{FF2B5EF4-FFF2-40B4-BE49-F238E27FC236}">
                <a16:creationId xmlns:a16="http://schemas.microsoft.com/office/drawing/2014/main" id="{24F22538-4C69-87C2-F604-CEAD5AFCEBA6}"/>
              </a:ext>
            </a:extLst>
          </p:cNvPr>
          <p:cNvSpPr>
            <a:spLocks/>
          </p:cNvSpPr>
          <p:nvPr/>
        </p:nvSpPr>
        <p:spPr bwMode="auto">
          <a:xfrm>
            <a:off x="4630738" y="1652588"/>
            <a:ext cx="4437062" cy="1865312"/>
          </a:xfrm>
          <a:custGeom>
            <a:avLst/>
            <a:gdLst>
              <a:gd name="T0" fmla="*/ 2106 w 3576"/>
              <a:gd name="T1" fmla="*/ 0 h 1612"/>
              <a:gd name="T2" fmla="*/ 324 w 3576"/>
              <a:gd name="T3" fmla="*/ 0 h 1612"/>
              <a:gd name="T4" fmla="*/ 258 w 3576"/>
              <a:gd name="T5" fmla="*/ 6 h 1612"/>
              <a:gd name="T6" fmla="*/ 198 w 3576"/>
              <a:gd name="T7" fmla="*/ 26 h 1612"/>
              <a:gd name="T8" fmla="*/ 144 w 3576"/>
              <a:gd name="T9" fmla="*/ 56 h 1612"/>
              <a:gd name="T10" fmla="*/ 96 w 3576"/>
              <a:gd name="T11" fmla="*/ 94 h 1612"/>
              <a:gd name="T12" fmla="*/ 56 w 3576"/>
              <a:gd name="T13" fmla="*/ 142 h 1612"/>
              <a:gd name="T14" fmla="*/ 26 w 3576"/>
              <a:gd name="T15" fmla="*/ 198 h 1612"/>
              <a:gd name="T16" fmla="*/ 6 w 3576"/>
              <a:gd name="T17" fmla="*/ 258 h 1612"/>
              <a:gd name="T18" fmla="*/ 0 w 3576"/>
              <a:gd name="T19" fmla="*/ 324 h 1612"/>
              <a:gd name="T20" fmla="*/ 0 w 3576"/>
              <a:gd name="T21" fmla="*/ 350 h 1612"/>
              <a:gd name="T22" fmla="*/ 6 w 3576"/>
              <a:gd name="T23" fmla="*/ 416 h 1612"/>
              <a:gd name="T24" fmla="*/ 26 w 3576"/>
              <a:gd name="T25" fmla="*/ 478 h 1612"/>
              <a:gd name="T26" fmla="*/ 56 w 3576"/>
              <a:gd name="T27" fmla="*/ 532 h 1612"/>
              <a:gd name="T28" fmla="*/ 96 w 3576"/>
              <a:gd name="T29" fmla="*/ 580 h 1612"/>
              <a:gd name="T30" fmla="*/ 144 w 3576"/>
              <a:gd name="T31" fmla="*/ 620 h 1612"/>
              <a:gd name="T32" fmla="*/ 198 w 3576"/>
              <a:gd name="T33" fmla="*/ 650 h 1612"/>
              <a:gd name="T34" fmla="*/ 258 w 3576"/>
              <a:gd name="T35" fmla="*/ 668 h 1612"/>
              <a:gd name="T36" fmla="*/ 324 w 3576"/>
              <a:gd name="T37" fmla="*/ 676 h 1612"/>
              <a:gd name="T38" fmla="*/ 2050 w 3576"/>
              <a:gd name="T39" fmla="*/ 676 h 1612"/>
              <a:gd name="T40" fmla="*/ 2070 w 3576"/>
              <a:gd name="T41" fmla="*/ 676 h 1612"/>
              <a:gd name="T42" fmla="*/ 2128 w 3576"/>
              <a:gd name="T43" fmla="*/ 684 h 1612"/>
              <a:gd name="T44" fmla="*/ 2198 w 3576"/>
              <a:gd name="T45" fmla="*/ 712 h 1612"/>
              <a:gd name="T46" fmla="*/ 2260 w 3576"/>
              <a:gd name="T47" fmla="*/ 752 h 1612"/>
              <a:gd name="T48" fmla="*/ 2312 w 3576"/>
              <a:gd name="T49" fmla="*/ 808 h 1612"/>
              <a:gd name="T50" fmla="*/ 2326 w 3576"/>
              <a:gd name="T51" fmla="*/ 828 h 1612"/>
              <a:gd name="T52" fmla="*/ 2348 w 3576"/>
              <a:gd name="T53" fmla="*/ 872 h 1612"/>
              <a:gd name="T54" fmla="*/ 2364 w 3576"/>
              <a:gd name="T55" fmla="*/ 920 h 1612"/>
              <a:gd name="T56" fmla="*/ 2374 w 3576"/>
              <a:gd name="T57" fmla="*/ 972 h 1612"/>
              <a:gd name="T58" fmla="*/ 2374 w 3576"/>
              <a:gd name="T59" fmla="*/ 1000 h 1612"/>
              <a:gd name="T60" fmla="*/ 2374 w 3576"/>
              <a:gd name="T61" fmla="*/ 1000 h 1612"/>
              <a:gd name="T62" fmla="*/ 2374 w 3576"/>
              <a:gd name="T63" fmla="*/ 1450 h 1612"/>
              <a:gd name="T64" fmla="*/ 2378 w 3576"/>
              <a:gd name="T65" fmla="*/ 1482 h 1612"/>
              <a:gd name="T66" fmla="*/ 2386 w 3576"/>
              <a:gd name="T67" fmla="*/ 1514 h 1612"/>
              <a:gd name="T68" fmla="*/ 2398 w 3576"/>
              <a:gd name="T69" fmla="*/ 1534 h 1612"/>
              <a:gd name="T70" fmla="*/ 2426 w 3576"/>
              <a:gd name="T71" fmla="*/ 1568 h 1612"/>
              <a:gd name="T72" fmla="*/ 2464 w 3576"/>
              <a:gd name="T73" fmla="*/ 1596 h 1612"/>
              <a:gd name="T74" fmla="*/ 2508 w 3576"/>
              <a:gd name="T75" fmla="*/ 1610 h 1612"/>
              <a:gd name="T76" fmla="*/ 2532 w 3576"/>
              <a:gd name="T77" fmla="*/ 1612 h 1612"/>
              <a:gd name="T78" fmla="*/ 2536 w 3576"/>
              <a:gd name="T79" fmla="*/ 1612 h 1612"/>
              <a:gd name="T80" fmla="*/ 3576 w 3576"/>
              <a:gd name="T81" fmla="*/ 1556 h 1612"/>
              <a:gd name="T82" fmla="*/ 2528 w 3576"/>
              <a:gd name="T83" fmla="*/ 1556 h 1612"/>
              <a:gd name="T84" fmla="*/ 2512 w 3576"/>
              <a:gd name="T85" fmla="*/ 1552 h 1612"/>
              <a:gd name="T86" fmla="*/ 2478 w 3576"/>
              <a:gd name="T87" fmla="*/ 1536 h 1612"/>
              <a:gd name="T88" fmla="*/ 2450 w 3576"/>
              <a:gd name="T89" fmla="*/ 1508 h 1612"/>
              <a:gd name="T90" fmla="*/ 2434 w 3576"/>
              <a:gd name="T91" fmla="*/ 1476 h 1612"/>
              <a:gd name="T92" fmla="*/ 2430 w 3576"/>
              <a:gd name="T93" fmla="*/ 324 h 1612"/>
              <a:gd name="T94" fmla="*/ 2430 w 3576"/>
              <a:gd name="T95" fmla="*/ 290 h 1612"/>
              <a:gd name="T96" fmla="*/ 2416 w 3576"/>
              <a:gd name="T97" fmla="*/ 228 h 1612"/>
              <a:gd name="T98" fmla="*/ 2392 w 3576"/>
              <a:gd name="T99" fmla="*/ 170 h 1612"/>
              <a:gd name="T100" fmla="*/ 2356 w 3576"/>
              <a:gd name="T101" fmla="*/ 118 h 1612"/>
              <a:gd name="T102" fmla="*/ 2312 w 3576"/>
              <a:gd name="T103" fmla="*/ 74 h 1612"/>
              <a:gd name="T104" fmla="*/ 2262 w 3576"/>
              <a:gd name="T105" fmla="*/ 40 h 1612"/>
              <a:gd name="T106" fmla="*/ 2204 w 3576"/>
              <a:gd name="T107" fmla="*/ 14 h 1612"/>
              <a:gd name="T108" fmla="*/ 2140 w 3576"/>
              <a:gd name="T109" fmla="*/ 2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76" h="1612">
                <a:moveTo>
                  <a:pt x="2106" y="0"/>
                </a:moveTo>
                <a:lnTo>
                  <a:pt x="2106" y="0"/>
                </a:lnTo>
                <a:lnTo>
                  <a:pt x="324" y="0"/>
                </a:lnTo>
                <a:lnTo>
                  <a:pt x="324" y="0"/>
                </a:lnTo>
                <a:lnTo>
                  <a:pt x="292" y="2"/>
                </a:lnTo>
                <a:lnTo>
                  <a:pt x="258" y="6"/>
                </a:lnTo>
                <a:lnTo>
                  <a:pt x="228" y="14"/>
                </a:lnTo>
                <a:lnTo>
                  <a:pt x="198" y="26"/>
                </a:lnTo>
                <a:lnTo>
                  <a:pt x="170" y="40"/>
                </a:lnTo>
                <a:lnTo>
                  <a:pt x="144" y="56"/>
                </a:lnTo>
                <a:lnTo>
                  <a:pt x="118" y="74"/>
                </a:lnTo>
                <a:lnTo>
                  <a:pt x="96" y="94"/>
                </a:lnTo>
                <a:lnTo>
                  <a:pt x="74" y="118"/>
                </a:lnTo>
                <a:lnTo>
                  <a:pt x="56" y="142"/>
                </a:lnTo>
                <a:lnTo>
                  <a:pt x="40" y="170"/>
                </a:lnTo>
                <a:lnTo>
                  <a:pt x="26" y="198"/>
                </a:lnTo>
                <a:lnTo>
                  <a:pt x="14" y="228"/>
                </a:lnTo>
                <a:lnTo>
                  <a:pt x="6" y="258"/>
                </a:lnTo>
                <a:lnTo>
                  <a:pt x="2" y="290"/>
                </a:lnTo>
                <a:lnTo>
                  <a:pt x="0" y="324"/>
                </a:lnTo>
                <a:lnTo>
                  <a:pt x="0" y="350"/>
                </a:lnTo>
                <a:lnTo>
                  <a:pt x="0" y="350"/>
                </a:lnTo>
                <a:lnTo>
                  <a:pt x="2" y="384"/>
                </a:lnTo>
                <a:lnTo>
                  <a:pt x="6" y="416"/>
                </a:lnTo>
                <a:lnTo>
                  <a:pt x="14" y="448"/>
                </a:lnTo>
                <a:lnTo>
                  <a:pt x="26" y="478"/>
                </a:lnTo>
                <a:lnTo>
                  <a:pt x="40" y="506"/>
                </a:lnTo>
                <a:lnTo>
                  <a:pt x="56" y="532"/>
                </a:lnTo>
                <a:lnTo>
                  <a:pt x="74" y="558"/>
                </a:lnTo>
                <a:lnTo>
                  <a:pt x="96" y="580"/>
                </a:lnTo>
                <a:lnTo>
                  <a:pt x="118" y="602"/>
                </a:lnTo>
                <a:lnTo>
                  <a:pt x="144" y="620"/>
                </a:lnTo>
                <a:lnTo>
                  <a:pt x="170" y="636"/>
                </a:lnTo>
                <a:lnTo>
                  <a:pt x="198" y="650"/>
                </a:lnTo>
                <a:lnTo>
                  <a:pt x="228" y="660"/>
                </a:lnTo>
                <a:lnTo>
                  <a:pt x="258" y="668"/>
                </a:lnTo>
                <a:lnTo>
                  <a:pt x="292" y="674"/>
                </a:lnTo>
                <a:lnTo>
                  <a:pt x="324" y="676"/>
                </a:lnTo>
                <a:lnTo>
                  <a:pt x="324" y="676"/>
                </a:lnTo>
                <a:lnTo>
                  <a:pt x="2050" y="676"/>
                </a:lnTo>
                <a:lnTo>
                  <a:pt x="2050" y="676"/>
                </a:lnTo>
                <a:lnTo>
                  <a:pt x="2070" y="676"/>
                </a:lnTo>
                <a:lnTo>
                  <a:pt x="2090" y="678"/>
                </a:lnTo>
                <a:lnTo>
                  <a:pt x="2128" y="684"/>
                </a:lnTo>
                <a:lnTo>
                  <a:pt x="2164" y="696"/>
                </a:lnTo>
                <a:lnTo>
                  <a:pt x="2198" y="712"/>
                </a:lnTo>
                <a:lnTo>
                  <a:pt x="2230" y="730"/>
                </a:lnTo>
                <a:lnTo>
                  <a:pt x="2260" y="752"/>
                </a:lnTo>
                <a:lnTo>
                  <a:pt x="2288" y="778"/>
                </a:lnTo>
                <a:lnTo>
                  <a:pt x="2312" y="808"/>
                </a:lnTo>
                <a:lnTo>
                  <a:pt x="2312" y="808"/>
                </a:lnTo>
                <a:lnTo>
                  <a:pt x="2326" y="828"/>
                </a:lnTo>
                <a:lnTo>
                  <a:pt x="2338" y="850"/>
                </a:lnTo>
                <a:lnTo>
                  <a:pt x="2348" y="872"/>
                </a:lnTo>
                <a:lnTo>
                  <a:pt x="2358" y="896"/>
                </a:lnTo>
                <a:lnTo>
                  <a:pt x="2364" y="920"/>
                </a:lnTo>
                <a:lnTo>
                  <a:pt x="2370" y="946"/>
                </a:lnTo>
                <a:lnTo>
                  <a:pt x="2374" y="972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000"/>
                </a:lnTo>
                <a:lnTo>
                  <a:pt x="2374" y="1450"/>
                </a:lnTo>
                <a:lnTo>
                  <a:pt x="2374" y="1450"/>
                </a:lnTo>
                <a:lnTo>
                  <a:pt x="2374" y="1466"/>
                </a:lnTo>
                <a:lnTo>
                  <a:pt x="2378" y="1482"/>
                </a:lnTo>
                <a:lnTo>
                  <a:pt x="2382" y="1498"/>
                </a:lnTo>
                <a:lnTo>
                  <a:pt x="2386" y="1514"/>
                </a:lnTo>
                <a:lnTo>
                  <a:pt x="2386" y="1514"/>
                </a:lnTo>
                <a:lnTo>
                  <a:pt x="2398" y="1534"/>
                </a:lnTo>
                <a:lnTo>
                  <a:pt x="2410" y="1552"/>
                </a:lnTo>
                <a:lnTo>
                  <a:pt x="2426" y="1568"/>
                </a:lnTo>
                <a:lnTo>
                  <a:pt x="2444" y="1584"/>
                </a:lnTo>
                <a:lnTo>
                  <a:pt x="2464" y="1596"/>
                </a:lnTo>
                <a:lnTo>
                  <a:pt x="2486" y="1604"/>
                </a:lnTo>
                <a:lnTo>
                  <a:pt x="2508" y="1610"/>
                </a:lnTo>
                <a:lnTo>
                  <a:pt x="2532" y="1612"/>
                </a:lnTo>
                <a:lnTo>
                  <a:pt x="2532" y="1612"/>
                </a:lnTo>
                <a:lnTo>
                  <a:pt x="2536" y="1612"/>
                </a:lnTo>
                <a:lnTo>
                  <a:pt x="2536" y="1612"/>
                </a:lnTo>
                <a:lnTo>
                  <a:pt x="3576" y="1612"/>
                </a:lnTo>
                <a:lnTo>
                  <a:pt x="3576" y="1556"/>
                </a:lnTo>
                <a:lnTo>
                  <a:pt x="3576" y="1556"/>
                </a:lnTo>
                <a:lnTo>
                  <a:pt x="2528" y="1556"/>
                </a:lnTo>
                <a:lnTo>
                  <a:pt x="2528" y="1556"/>
                </a:lnTo>
                <a:lnTo>
                  <a:pt x="2512" y="1552"/>
                </a:lnTo>
                <a:lnTo>
                  <a:pt x="2494" y="1546"/>
                </a:lnTo>
                <a:lnTo>
                  <a:pt x="2478" y="1536"/>
                </a:lnTo>
                <a:lnTo>
                  <a:pt x="2462" y="1524"/>
                </a:lnTo>
                <a:lnTo>
                  <a:pt x="2450" y="1508"/>
                </a:lnTo>
                <a:lnTo>
                  <a:pt x="2440" y="1492"/>
                </a:lnTo>
                <a:lnTo>
                  <a:pt x="2434" y="1476"/>
                </a:lnTo>
                <a:lnTo>
                  <a:pt x="2430" y="1458"/>
                </a:lnTo>
                <a:lnTo>
                  <a:pt x="2430" y="324"/>
                </a:lnTo>
                <a:lnTo>
                  <a:pt x="2430" y="324"/>
                </a:lnTo>
                <a:lnTo>
                  <a:pt x="2430" y="290"/>
                </a:lnTo>
                <a:lnTo>
                  <a:pt x="2424" y="258"/>
                </a:lnTo>
                <a:lnTo>
                  <a:pt x="2416" y="228"/>
                </a:lnTo>
                <a:lnTo>
                  <a:pt x="2406" y="198"/>
                </a:lnTo>
                <a:lnTo>
                  <a:pt x="2392" y="170"/>
                </a:lnTo>
                <a:lnTo>
                  <a:pt x="2376" y="142"/>
                </a:lnTo>
                <a:lnTo>
                  <a:pt x="2356" y="118"/>
                </a:lnTo>
                <a:lnTo>
                  <a:pt x="2336" y="94"/>
                </a:lnTo>
                <a:lnTo>
                  <a:pt x="2312" y="74"/>
                </a:lnTo>
                <a:lnTo>
                  <a:pt x="2288" y="56"/>
                </a:lnTo>
                <a:lnTo>
                  <a:pt x="2262" y="40"/>
                </a:lnTo>
                <a:lnTo>
                  <a:pt x="2232" y="26"/>
                </a:lnTo>
                <a:lnTo>
                  <a:pt x="2204" y="14"/>
                </a:lnTo>
                <a:lnTo>
                  <a:pt x="2172" y="6"/>
                </a:lnTo>
                <a:lnTo>
                  <a:pt x="2140" y="2"/>
                </a:lnTo>
                <a:lnTo>
                  <a:pt x="2106" y="0"/>
                </a:lnTo>
              </a:path>
            </a:pathLst>
          </a:custGeom>
          <a:noFill/>
          <a:ln>
            <a:noFill/>
          </a:ln>
        </p:spPr>
        <p:txBody>
          <a:bodyPr lIns="80682" tIns="40341" rIns="80682" bIns="40341"/>
          <a:lstStyle/>
          <a:p>
            <a:pPr defTabSz="806867">
              <a:defRPr/>
            </a:pPr>
            <a:endParaRPr lang="sr-Latn-CS" sz="1765" kern="0">
              <a:solidFill>
                <a:srgbClr val="000000"/>
              </a:solidFill>
            </a:endParaRPr>
          </a:p>
        </p:txBody>
      </p:sp>
      <p:sp>
        <p:nvSpPr>
          <p:cNvPr id="17425" name="TextBox 12">
            <a:extLst>
              <a:ext uri="{FF2B5EF4-FFF2-40B4-BE49-F238E27FC236}">
                <a16:creationId xmlns:a16="http://schemas.microsoft.com/office/drawing/2014/main" id="{4AF2335E-703B-BA27-1350-7DFF884CB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1725613"/>
            <a:ext cx="20066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sr-Cyrl-RS" altLang="en-US" sz="1000">
                <a:solidFill>
                  <a:srgbClr val="FFFFFF"/>
                </a:solidFill>
                <a:cs typeface="Arial" panose="020B0604020202020204" pitchFamily="34" charset="0"/>
              </a:rPr>
              <a:t>Анализа историјски резултата пословања</a:t>
            </a:r>
            <a:endParaRPr lang="sr-Latn-C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426" name="TextBox 13">
            <a:extLst>
              <a:ext uri="{FF2B5EF4-FFF2-40B4-BE49-F238E27FC236}">
                <a16:creationId xmlns:a16="http://schemas.microsoft.com/office/drawing/2014/main" id="{065D34E9-DDB6-C518-8E8F-F0D468E2C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2459038"/>
            <a:ext cx="200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sr-Cyrl-RS" altLang="en-US" sz="1000">
                <a:solidFill>
                  <a:srgbClr val="FFFFFF"/>
                </a:solidFill>
                <a:cs typeface="Arial" panose="020B0604020202020204" pitchFamily="34" charset="0"/>
              </a:rPr>
              <a:t>Анализа пројектованих резултата пословања укључујући и неопходна улагања</a:t>
            </a:r>
            <a:endParaRPr lang="sr-Latn-C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427" name="TextBox 14">
            <a:extLst>
              <a:ext uri="{FF2B5EF4-FFF2-40B4-BE49-F238E27FC236}">
                <a16:creationId xmlns:a16="http://schemas.microsoft.com/office/drawing/2014/main" id="{092D2A56-F1A7-859E-0458-165916560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3297238"/>
            <a:ext cx="200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sr-Cyrl-RS" altLang="en-US" sz="1000">
                <a:cs typeface="Arial" panose="020B0604020202020204" pitchFamily="34" charset="0"/>
              </a:rPr>
              <a:t>Утврђивање адекватне дисконтне стопе и стопе раста у резидуалу </a:t>
            </a:r>
            <a:endParaRPr lang="sr-Latn-CS" altLang="en-US" sz="1000">
              <a:cs typeface="Arial" panose="020B0604020202020204" pitchFamily="34" charset="0"/>
            </a:endParaRPr>
          </a:p>
        </p:txBody>
      </p:sp>
      <p:sp>
        <p:nvSpPr>
          <p:cNvPr id="17428" name="TextBox 15">
            <a:extLst>
              <a:ext uri="{FF2B5EF4-FFF2-40B4-BE49-F238E27FC236}">
                <a16:creationId xmlns:a16="http://schemas.microsoft.com/office/drawing/2014/main" id="{3615D8D9-CAF1-8F45-53F7-27DE3FC5F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195763"/>
            <a:ext cx="2008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lvl="1"/>
            <a:r>
              <a:rPr lang="sr-Cyrl-RS" altLang="en-US" sz="1000">
                <a:solidFill>
                  <a:srgbClr val="FFFFFF"/>
                </a:solidFill>
                <a:cs typeface="Arial" panose="020B0604020202020204" pitchFamily="34" charset="0"/>
              </a:rPr>
              <a:t>Утврђивање вредности пројектованих новчаних токова</a:t>
            </a:r>
            <a:endParaRPr lang="sr-Latn-C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429" name="TextBox 16">
            <a:extLst>
              <a:ext uri="{FF2B5EF4-FFF2-40B4-BE49-F238E27FC236}">
                <a16:creationId xmlns:a16="http://schemas.microsoft.com/office/drawing/2014/main" id="{623389BF-A367-2F89-4799-0F8EF0250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5000625"/>
            <a:ext cx="20066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sr-Cyrl-RS" altLang="en-US" sz="1000">
                <a:solidFill>
                  <a:srgbClr val="FFFFFF"/>
                </a:solidFill>
                <a:cs typeface="Arial" panose="020B0604020202020204" pitchFamily="34" charset="0"/>
              </a:rPr>
              <a:t>Калкулација тржишне вредности</a:t>
            </a:r>
            <a:endParaRPr lang="sr-Latn-C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7DC8740E-93F5-9DA5-BB57-4613F36C66E8}"/>
              </a:ext>
            </a:extLst>
          </p:cNvPr>
          <p:cNvSpPr>
            <a:spLocks noGrp="1"/>
          </p:cNvSpPr>
          <p:nvPr/>
        </p:nvSpPr>
        <p:spPr>
          <a:xfrm>
            <a:off x="838200" y="1365250"/>
            <a:ext cx="3128963" cy="4319588"/>
          </a:xfrm>
          <a:prstGeom prst="rect">
            <a:avLst/>
          </a:prstGeom>
        </p:spPr>
        <p:txBody>
          <a:bodyPr lIns="0" tIns="0" rIns="0" bIns="0"/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21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У складу са овим приступом анализа вредности врши се на основу пројектованих новчаних токова за које се очекује да ће бити генерисани од пословања, применом метода дисконтованог новчаног тока („ДНТ“). </a:t>
            </a:r>
          </a:p>
          <a:p>
            <a:pPr marL="0" lvl="1" indent="0">
              <a:spcAft>
                <a:spcPts val="21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Новчани токови за које се очекује да ће бити генерисани од пословања биће пројектовани за одређени временски период, при чему ће пројекција обухватити и пројекцију резидуалне вредности.</a:t>
            </a:r>
          </a:p>
          <a:p>
            <a:pPr marL="0" lvl="1" indent="0">
              <a:spcAft>
                <a:spcPts val="21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Пројектовани новчани ток ће бити коригован за инвестиције и остале потребне елементе у циљу израчунавања расположивог тока.</a:t>
            </a:r>
          </a:p>
          <a:p>
            <a:pPr marL="0" lvl="1" indent="0">
              <a:spcAft>
                <a:spcPts val="21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Износ расположивог нето новчаног тока и резидуалне вредности биће дисконтован применом одговарајуће дисконтне стопе и сведен на садашњу вредност која представља фер вредност укупног капитала друштва по методу ДНТ. </a:t>
            </a:r>
          </a:p>
          <a:p>
            <a:pPr marL="0" lvl="1" indent="0">
              <a:spcAft>
                <a:spcPts val="21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У поступку примене методе ДНТ веома је важно анализирати и разумети пословање предмета процене, пројекције пословања припремљене од стране руководства, као и макроекономску ситуацију, карактеристике конкретне делатности и специфичности тржишта.</a:t>
            </a:r>
            <a:endParaRPr lang="sr-Latn-CS" sz="1000" dirty="0">
              <a:latin typeface="+mn-lt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32706ED-D283-5F85-ED14-65E9B56BBBE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1354138"/>
            <a:ext cx="36513" cy="4344987"/>
          </a:xfrm>
          <a:prstGeom prst="rect">
            <a:avLst/>
          </a:prstGeom>
          <a:solidFill>
            <a:schemeClr val="accent6"/>
          </a:solidFill>
        </p:spPr>
        <p:txBody>
          <a:bodyPr lIns="144000" tIns="144000" rIns="144000" bIns="14400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87" indent="-151287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sr-Latn-CS" sz="1000" b="0">
              <a:solidFill>
                <a:schemeClr val="tx1"/>
              </a:solidFill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0060C927-4A0D-F750-ABF3-D3BB343DA06F}"/>
              </a:ext>
            </a:extLst>
          </p:cNvPr>
          <p:cNvSpPr/>
          <p:nvPr/>
        </p:nvSpPr>
        <p:spPr>
          <a:xfrm>
            <a:off x="623888" y="2406650"/>
            <a:ext cx="100012" cy="184150"/>
          </a:xfrm>
          <a:custGeom>
            <a:avLst/>
            <a:gdLst>
              <a:gd name="connsiteX0" fmla="*/ 4101 w 243711"/>
              <a:gd name="connsiteY0" fmla="*/ 4091 h 447856"/>
              <a:gd name="connsiteX1" fmla="*/ 23882 w 243711"/>
              <a:gd name="connsiteY1" fmla="*/ 4091 h 447856"/>
              <a:gd name="connsiteX2" fmla="*/ 243711 w 243711"/>
              <a:gd name="connsiteY2" fmla="*/ 223921 h 447856"/>
              <a:gd name="connsiteX3" fmla="*/ 23882 w 243711"/>
              <a:gd name="connsiteY3" fmla="*/ 443812 h 447856"/>
              <a:gd name="connsiteX4" fmla="*/ 4101 w 243711"/>
              <a:gd name="connsiteY4" fmla="*/ 443812 h 447856"/>
              <a:gd name="connsiteX5" fmla="*/ 4101 w 243711"/>
              <a:gd name="connsiteY5" fmla="*/ 423969 h 447856"/>
              <a:gd name="connsiteX6" fmla="*/ 204149 w 243711"/>
              <a:gd name="connsiteY6" fmla="*/ 223921 h 447856"/>
              <a:gd name="connsiteX7" fmla="*/ 4101 w 243711"/>
              <a:gd name="connsiteY7" fmla="*/ 23935 h 447856"/>
              <a:gd name="connsiteX8" fmla="*/ 4101 w 243711"/>
              <a:gd name="connsiteY8" fmla="*/ 4091 h 4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1" h="447856">
                <a:moveTo>
                  <a:pt x="4101" y="4091"/>
                </a:moveTo>
                <a:cubicBezTo>
                  <a:pt x="9562" y="-1364"/>
                  <a:pt x="18420" y="-1364"/>
                  <a:pt x="23882" y="4091"/>
                </a:cubicBezTo>
                <a:lnTo>
                  <a:pt x="243711" y="223921"/>
                </a:lnTo>
                <a:lnTo>
                  <a:pt x="23882" y="443812"/>
                </a:lnTo>
                <a:cubicBezTo>
                  <a:pt x="18389" y="449205"/>
                  <a:pt x="9594" y="449205"/>
                  <a:pt x="4101" y="443812"/>
                </a:cubicBezTo>
                <a:cubicBezTo>
                  <a:pt x="-1367" y="438326"/>
                  <a:pt x="-1367" y="429455"/>
                  <a:pt x="4101" y="423969"/>
                </a:cubicBezTo>
                <a:lnTo>
                  <a:pt x="204149" y="223921"/>
                </a:lnTo>
                <a:lnTo>
                  <a:pt x="4101" y="23935"/>
                </a:lnTo>
                <a:cubicBezTo>
                  <a:pt x="-1367" y="18448"/>
                  <a:pt x="-1367" y="9578"/>
                  <a:pt x="4101" y="4091"/>
                </a:cubicBezTo>
              </a:path>
            </a:pathLst>
          </a:custGeom>
          <a:solidFill>
            <a:schemeClr val="accent6"/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F5D56581-9AAE-676F-C164-4BF857ED00CD}"/>
              </a:ext>
            </a:extLst>
          </p:cNvPr>
          <p:cNvSpPr/>
          <p:nvPr/>
        </p:nvSpPr>
        <p:spPr>
          <a:xfrm>
            <a:off x="623888" y="3276600"/>
            <a:ext cx="100012" cy="184150"/>
          </a:xfrm>
          <a:custGeom>
            <a:avLst/>
            <a:gdLst>
              <a:gd name="connsiteX0" fmla="*/ 4101 w 243711"/>
              <a:gd name="connsiteY0" fmla="*/ 4091 h 447856"/>
              <a:gd name="connsiteX1" fmla="*/ 23882 w 243711"/>
              <a:gd name="connsiteY1" fmla="*/ 4091 h 447856"/>
              <a:gd name="connsiteX2" fmla="*/ 243711 w 243711"/>
              <a:gd name="connsiteY2" fmla="*/ 223921 h 447856"/>
              <a:gd name="connsiteX3" fmla="*/ 23882 w 243711"/>
              <a:gd name="connsiteY3" fmla="*/ 443812 h 447856"/>
              <a:gd name="connsiteX4" fmla="*/ 4101 w 243711"/>
              <a:gd name="connsiteY4" fmla="*/ 443812 h 447856"/>
              <a:gd name="connsiteX5" fmla="*/ 4101 w 243711"/>
              <a:gd name="connsiteY5" fmla="*/ 423969 h 447856"/>
              <a:gd name="connsiteX6" fmla="*/ 204149 w 243711"/>
              <a:gd name="connsiteY6" fmla="*/ 223921 h 447856"/>
              <a:gd name="connsiteX7" fmla="*/ 4101 w 243711"/>
              <a:gd name="connsiteY7" fmla="*/ 23935 h 447856"/>
              <a:gd name="connsiteX8" fmla="*/ 4101 w 243711"/>
              <a:gd name="connsiteY8" fmla="*/ 4091 h 4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1" h="447856">
                <a:moveTo>
                  <a:pt x="4101" y="4091"/>
                </a:moveTo>
                <a:cubicBezTo>
                  <a:pt x="9562" y="-1364"/>
                  <a:pt x="18420" y="-1364"/>
                  <a:pt x="23882" y="4091"/>
                </a:cubicBezTo>
                <a:lnTo>
                  <a:pt x="243711" y="223921"/>
                </a:lnTo>
                <a:lnTo>
                  <a:pt x="23882" y="443812"/>
                </a:lnTo>
                <a:cubicBezTo>
                  <a:pt x="18389" y="449205"/>
                  <a:pt x="9594" y="449205"/>
                  <a:pt x="4101" y="443812"/>
                </a:cubicBezTo>
                <a:cubicBezTo>
                  <a:pt x="-1367" y="438326"/>
                  <a:pt x="-1367" y="429455"/>
                  <a:pt x="4101" y="423969"/>
                </a:cubicBezTo>
                <a:lnTo>
                  <a:pt x="204149" y="223921"/>
                </a:lnTo>
                <a:lnTo>
                  <a:pt x="4101" y="23935"/>
                </a:lnTo>
                <a:cubicBezTo>
                  <a:pt x="-1367" y="18448"/>
                  <a:pt x="-1367" y="9578"/>
                  <a:pt x="4101" y="4091"/>
                </a:cubicBezTo>
              </a:path>
            </a:pathLst>
          </a:custGeom>
          <a:solidFill>
            <a:schemeClr val="accent6"/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27DFA1C1-205E-763E-D531-B8FCEFC67355}"/>
              </a:ext>
            </a:extLst>
          </p:cNvPr>
          <p:cNvSpPr/>
          <p:nvPr/>
        </p:nvSpPr>
        <p:spPr>
          <a:xfrm>
            <a:off x="623888" y="4083050"/>
            <a:ext cx="100012" cy="184150"/>
          </a:xfrm>
          <a:custGeom>
            <a:avLst/>
            <a:gdLst>
              <a:gd name="connsiteX0" fmla="*/ 4101 w 243711"/>
              <a:gd name="connsiteY0" fmla="*/ 4091 h 447856"/>
              <a:gd name="connsiteX1" fmla="*/ 23882 w 243711"/>
              <a:gd name="connsiteY1" fmla="*/ 4091 h 447856"/>
              <a:gd name="connsiteX2" fmla="*/ 243711 w 243711"/>
              <a:gd name="connsiteY2" fmla="*/ 223921 h 447856"/>
              <a:gd name="connsiteX3" fmla="*/ 23882 w 243711"/>
              <a:gd name="connsiteY3" fmla="*/ 443812 h 447856"/>
              <a:gd name="connsiteX4" fmla="*/ 4101 w 243711"/>
              <a:gd name="connsiteY4" fmla="*/ 443812 h 447856"/>
              <a:gd name="connsiteX5" fmla="*/ 4101 w 243711"/>
              <a:gd name="connsiteY5" fmla="*/ 423969 h 447856"/>
              <a:gd name="connsiteX6" fmla="*/ 204149 w 243711"/>
              <a:gd name="connsiteY6" fmla="*/ 223921 h 447856"/>
              <a:gd name="connsiteX7" fmla="*/ 4101 w 243711"/>
              <a:gd name="connsiteY7" fmla="*/ 23935 h 447856"/>
              <a:gd name="connsiteX8" fmla="*/ 4101 w 243711"/>
              <a:gd name="connsiteY8" fmla="*/ 4091 h 4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1" h="447856">
                <a:moveTo>
                  <a:pt x="4101" y="4091"/>
                </a:moveTo>
                <a:cubicBezTo>
                  <a:pt x="9562" y="-1364"/>
                  <a:pt x="18420" y="-1364"/>
                  <a:pt x="23882" y="4091"/>
                </a:cubicBezTo>
                <a:lnTo>
                  <a:pt x="243711" y="223921"/>
                </a:lnTo>
                <a:lnTo>
                  <a:pt x="23882" y="443812"/>
                </a:lnTo>
                <a:cubicBezTo>
                  <a:pt x="18389" y="449205"/>
                  <a:pt x="9594" y="449205"/>
                  <a:pt x="4101" y="443812"/>
                </a:cubicBezTo>
                <a:cubicBezTo>
                  <a:pt x="-1367" y="438326"/>
                  <a:pt x="-1367" y="429455"/>
                  <a:pt x="4101" y="423969"/>
                </a:cubicBezTo>
                <a:lnTo>
                  <a:pt x="204149" y="223921"/>
                </a:lnTo>
                <a:lnTo>
                  <a:pt x="4101" y="23935"/>
                </a:lnTo>
                <a:cubicBezTo>
                  <a:pt x="-1367" y="18448"/>
                  <a:pt x="-1367" y="9578"/>
                  <a:pt x="4101" y="4091"/>
                </a:cubicBezTo>
              </a:path>
            </a:pathLst>
          </a:custGeom>
          <a:solidFill>
            <a:schemeClr val="accent6"/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DC964A79-ED00-21E5-B7FD-C8A0D034B90C}"/>
              </a:ext>
            </a:extLst>
          </p:cNvPr>
          <p:cNvSpPr/>
          <p:nvPr/>
        </p:nvSpPr>
        <p:spPr>
          <a:xfrm>
            <a:off x="623888" y="4997450"/>
            <a:ext cx="100012" cy="184150"/>
          </a:xfrm>
          <a:custGeom>
            <a:avLst/>
            <a:gdLst>
              <a:gd name="connsiteX0" fmla="*/ 4101 w 243711"/>
              <a:gd name="connsiteY0" fmla="*/ 4091 h 447856"/>
              <a:gd name="connsiteX1" fmla="*/ 23882 w 243711"/>
              <a:gd name="connsiteY1" fmla="*/ 4091 h 447856"/>
              <a:gd name="connsiteX2" fmla="*/ 243711 w 243711"/>
              <a:gd name="connsiteY2" fmla="*/ 223921 h 447856"/>
              <a:gd name="connsiteX3" fmla="*/ 23882 w 243711"/>
              <a:gd name="connsiteY3" fmla="*/ 443812 h 447856"/>
              <a:gd name="connsiteX4" fmla="*/ 4101 w 243711"/>
              <a:gd name="connsiteY4" fmla="*/ 443812 h 447856"/>
              <a:gd name="connsiteX5" fmla="*/ 4101 w 243711"/>
              <a:gd name="connsiteY5" fmla="*/ 423969 h 447856"/>
              <a:gd name="connsiteX6" fmla="*/ 204149 w 243711"/>
              <a:gd name="connsiteY6" fmla="*/ 223921 h 447856"/>
              <a:gd name="connsiteX7" fmla="*/ 4101 w 243711"/>
              <a:gd name="connsiteY7" fmla="*/ 23935 h 447856"/>
              <a:gd name="connsiteX8" fmla="*/ 4101 w 243711"/>
              <a:gd name="connsiteY8" fmla="*/ 4091 h 4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1" h="447856">
                <a:moveTo>
                  <a:pt x="4101" y="4091"/>
                </a:moveTo>
                <a:cubicBezTo>
                  <a:pt x="9562" y="-1364"/>
                  <a:pt x="18420" y="-1364"/>
                  <a:pt x="23882" y="4091"/>
                </a:cubicBezTo>
                <a:lnTo>
                  <a:pt x="243711" y="223921"/>
                </a:lnTo>
                <a:lnTo>
                  <a:pt x="23882" y="443812"/>
                </a:lnTo>
                <a:cubicBezTo>
                  <a:pt x="18389" y="449205"/>
                  <a:pt x="9594" y="449205"/>
                  <a:pt x="4101" y="443812"/>
                </a:cubicBezTo>
                <a:cubicBezTo>
                  <a:pt x="-1367" y="438326"/>
                  <a:pt x="-1367" y="429455"/>
                  <a:pt x="4101" y="423969"/>
                </a:cubicBezTo>
                <a:lnTo>
                  <a:pt x="204149" y="223921"/>
                </a:lnTo>
                <a:lnTo>
                  <a:pt x="4101" y="23935"/>
                </a:lnTo>
                <a:cubicBezTo>
                  <a:pt x="-1367" y="18448"/>
                  <a:pt x="-1367" y="9578"/>
                  <a:pt x="4101" y="4091"/>
                </a:cubicBezTo>
              </a:path>
            </a:pathLst>
          </a:custGeom>
          <a:solidFill>
            <a:schemeClr val="accent6"/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7436" name="Google Shape;1977;p99">
            <a:extLst>
              <a:ext uri="{FF2B5EF4-FFF2-40B4-BE49-F238E27FC236}">
                <a16:creationId xmlns:a16="http://schemas.microsoft.com/office/drawing/2014/main" id="{8C3AC584-7548-C3DF-4344-4F1AF67F4F75}"/>
              </a:ext>
            </a:extLst>
          </p:cNvPr>
          <p:cNvSpPr>
            <a:spLocks/>
          </p:cNvSpPr>
          <p:nvPr/>
        </p:nvSpPr>
        <p:spPr bwMode="auto">
          <a:xfrm>
            <a:off x="4935538" y="4959350"/>
            <a:ext cx="407987" cy="407988"/>
          </a:xfrm>
          <a:custGeom>
            <a:avLst/>
            <a:gdLst>
              <a:gd name="T0" fmla="*/ 0 w 704"/>
              <a:gd name="T1" fmla="*/ 2147483646 h 706"/>
              <a:gd name="T2" fmla="*/ 2147483646 w 704"/>
              <a:gd name="T3" fmla="*/ 0 h 706"/>
              <a:gd name="T4" fmla="*/ 2147483646 w 704"/>
              <a:gd name="T5" fmla="*/ 2147483646 h 706"/>
              <a:gd name="T6" fmla="*/ 2147483646 w 704"/>
              <a:gd name="T7" fmla="*/ 2147483646 h 706"/>
              <a:gd name="T8" fmla="*/ 2147483646 w 704"/>
              <a:gd name="T9" fmla="*/ 2147483646 h 706"/>
              <a:gd name="T10" fmla="*/ 2147483646 w 704"/>
              <a:gd name="T11" fmla="*/ 2147483646 h 706"/>
              <a:gd name="T12" fmla="*/ 2147483646 w 704"/>
              <a:gd name="T13" fmla="*/ 2147483646 h 706"/>
              <a:gd name="T14" fmla="*/ 2147483646 w 704"/>
              <a:gd name="T15" fmla="*/ 2147483646 h 706"/>
              <a:gd name="T16" fmla="*/ 2147483646 w 704"/>
              <a:gd name="T17" fmla="*/ 2147483646 h 706"/>
              <a:gd name="T18" fmla="*/ 2147483646 w 704"/>
              <a:gd name="T19" fmla="*/ 2147483646 h 706"/>
              <a:gd name="T20" fmla="*/ 2147483646 w 704"/>
              <a:gd name="T21" fmla="*/ 2147483646 h 706"/>
              <a:gd name="T22" fmla="*/ 2147483646 w 704"/>
              <a:gd name="T23" fmla="*/ 2147483646 h 706"/>
              <a:gd name="T24" fmla="*/ 2147483646 w 704"/>
              <a:gd name="T25" fmla="*/ 2147483646 h 706"/>
              <a:gd name="T26" fmla="*/ 2147483646 w 704"/>
              <a:gd name="T27" fmla="*/ 2147483646 h 706"/>
              <a:gd name="T28" fmla="*/ 2147483646 w 704"/>
              <a:gd name="T29" fmla="*/ 2147483646 h 706"/>
              <a:gd name="T30" fmla="*/ 2147483646 w 704"/>
              <a:gd name="T31" fmla="*/ 2147483646 h 706"/>
              <a:gd name="T32" fmla="*/ 2147483646 w 704"/>
              <a:gd name="T33" fmla="*/ 2147483646 h 706"/>
              <a:gd name="T34" fmla="*/ 2147483646 w 704"/>
              <a:gd name="T35" fmla="*/ 2147483646 h 706"/>
              <a:gd name="T36" fmla="*/ 2147483646 w 704"/>
              <a:gd name="T37" fmla="*/ 2147483646 h 706"/>
              <a:gd name="T38" fmla="*/ 2147483646 w 704"/>
              <a:gd name="T39" fmla="*/ 2147483646 h 706"/>
              <a:gd name="T40" fmla="*/ 2147483646 w 704"/>
              <a:gd name="T41" fmla="*/ 2147483646 h 706"/>
              <a:gd name="T42" fmla="*/ 2147483646 w 704"/>
              <a:gd name="T43" fmla="*/ 2147483646 h 706"/>
              <a:gd name="T44" fmla="*/ 2147483646 w 704"/>
              <a:gd name="T45" fmla="*/ 2147483646 h 706"/>
              <a:gd name="T46" fmla="*/ 2147483646 w 704"/>
              <a:gd name="T47" fmla="*/ 2147483646 h 706"/>
              <a:gd name="T48" fmla="*/ 2147483646 w 704"/>
              <a:gd name="T49" fmla="*/ 2147483646 h 706"/>
              <a:gd name="T50" fmla="*/ 2147483646 w 704"/>
              <a:gd name="T51" fmla="*/ 2147483646 h 706"/>
              <a:gd name="T52" fmla="*/ 2147483646 w 704"/>
              <a:gd name="T53" fmla="*/ 2147483646 h 706"/>
              <a:gd name="T54" fmla="*/ 2147483646 w 704"/>
              <a:gd name="T55" fmla="*/ 2147483646 h 706"/>
              <a:gd name="T56" fmla="*/ 2147483646 w 704"/>
              <a:gd name="T57" fmla="*/ 2147483646 h 706"/>
              <a:gd name="T58" fmla="*/ 2147483646 w 704"/>
              <a:gd name="T59" fmla="*/ 2147483646 h 706"/>
              <a:gd name="T60" fmla="*/ 2147483646 w 704"/>
              <a:gd name="T61" fmla="*/ 2147483646 h 706"/>
              <a:gd name="T62" fmla="*/ 2147483646 w 704"/>
              <a:gd name="T63" fmla="*/ 2147483646 h 706"/>
              <a:gd name="T64" fmla="*/ 2147483646 w 704"/>
              <a:gd name="T65" fmla="*/ 2147483646 h 706"/>
              <a:gd name="T66" fmla="*/ 2147483646 w 704"/>
              <a:gd name="T67" fmla="*/ 2147483646 h 706"/>
              <a:gd name="T68" fmla="*/ 2147483646 w 704"/>
              <a:gd name="T69" fmla="*/ 2147483646 h 706"/>
              <a:gd name="T70" fmla="*/ 2147483646 w 704"/>
              <a:gd name="T71" fmla="*/ 2147483646 h 706"/>
              <a:gd name="T72" fmla="*/ 2147483646 w 704"/>
              <a:gd name="T73" fmla="*/ 2147483646 h 706"/>
              <a:gd name="T74" fmla="*/ 2147483646 w 704"/>
              <a:gd name="T75" fmla="*/ 2147483646 h 706"/>
              <a:gd name="T76" fmla="*/ 2147483646 w 704"/>
              <a:gd name="T77" fmla="*/ 2147483646 h 706"/>
              <a:gd name="T78" fmla="*/ 2147483646 w 704"/>
              <a:gd name="T79" fmla="*/ 2147483646 h 706"/>
              <a:gd name="T80" fmla="*/ 2147483646 w 704"/>
              <a:gd name="T81" fmla="*/ 2147483646 h 706"/>
              <a:gd name="T82" fmla="*/ 2147483646 w 704"/>
              <a:gd name="T83" fmla="*/ 2147483646 h 706"/>
              <a:gd name="T84" fmla="*/ 2147483646 w 704"/>
              <a:gd name="T85" fmla="*/ 2147483646 h 706"/>
              <a:gd name="T86" fmla="*/ 2147483646 w 704"/>
              <a:gd name="T87" fmla="*/ 2147483646 h 706"/>
              <a:gd name="T88" fmla="*/ 2147483646 w 704"/>
              <a:gd name="T89" fmla="*/ 2147483646 h 706"/>
              <a:gd name="T90" fmla="*/ 2147483646 w 704"/>
              <a:gd name="T91" fmla="*/ 2147483646 h 706"/>
              <a:gd name="T92" fmla="*/ 2147483646 w 704"/>
              <a:gd name="T93" fmla="*/ 2147483646 h 706"/>
              <a:gd name="T94" fmla="*/ 2147483646 w 704"/>
              <a:gd name="T95" fmla="*/ 2147483646 h 706"/>
              <a:gd name="T96" fmla="*/ 2147483646 w 704"/>
              <a:gd name="T97" fmla="*/ 2147483646 h 706"/>
              <a:gd name="T98" fmla="*/ 2147483646 w 704"/>
              <a:gd name="T99" fmla="*/ 2147483646 h 7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3" y="675"/>
                </a:moveTo>
                <a:lnTo>
                  <a:pt x="31" y="675"/>
                </a:lnTo>
                <a:lnTo>
                  <a:pt x="31" y="31"/>
                </a:lnTo>
                <a:lnTo>
                  <a:pt x="673" y="31"/>
                </a:lnTo>
                <a:lnTo>
                  <a:pt x="673" y="675"/>
                </a:lnTo>
                <a:close/>
                <a:moveTo>
                  <a:pt x="617" y="93"/>
                </a:moveTo>
                <a:lnTo>
                  <a:pt x="87" y="93"/>
                </a:lnTo>
                <a:lnTo>
                  <a:pt x="87" y="309"/>
                </a:lnTo>
                <a:lnTo>
                  <a:pt x="617" y="309"/>
                </a:lnTo>
                <a:lnTo>
                  <a:pt x="617" y="93"/>
                </a:lnTo>
                <a:close/>
                <a:moveTo>
                  <a:pt x="587" y="278"/>
                </a:moveTo>
                <a:lnTo>
                  <a:pt x="117" y="278"/>
                </a:lnTo>
                <a:lnTo>
                  <a:pt x="117" y="124"/>
                </a:lnTo>
                <a:lnTo>
                  <a:pt x="587" y="124"/>
                </a:lnTo>
                <a:lnTo>
                  <a:pt x="587" y="278"/>
                </a:lnTo>
                <a:close/>
                <a:moveTo>
                  <a:pt x="191" y="357"/>
                </a:moveTo>
                <a:lnTo>
                  <a:pt x="87" y="357"/>
                </a:lnTo>
                <a:lnTo>
                  <a:pt x="87" y="461"/>
                </a:lnTo>
                <a:lnTo>
                  <a:pt x="191" y="461"/>
                </a:lnTo>
                <a:lnTo>
                  <a:pt x="191" y="357"/>
                </a:lnTo>
                <a:close/>
                <a:moveTo>
                  <a:pt x="160" y="430"/>
                </a:moveTo>
                <a:lnTo>
                  <a:pt x="117" y="430"/>
                </a:lnTo>
                <a:lnTo>
                  <a:pt x="117" y="387"/>
                </a:lnTo>
                <a:lnTo>
                  <a:pt x="160" y="387"/>
                </a:lnTo>
                <a:lnTo>
                  <a:pt x="160" y="430"/>
                </a:lnTo>
                <a:close/>
                <a:moveTo>
                  <a:pt x="230" y="461"/>
                </a:moveTo>
                <a:lnTo>
                  <a:pt x="332" y="461"/>
                </a:lnTo>
                <a:lnTo>
                  <a:pt x="332" y="357"/>
                </a:lnTo>
                <a:lnTo>
                  <a:pt x="230" y="357"/>
                </a:lnTo>
                <a:lnTo>
                  <a:pt x="230" y="461"/>
                </a:lnTo>
                <a:close/>
                <a:moveTo>
                  <a:pt x="259" y="387"/>
                </a:moveTo>
                <a:lnTo>
                  <a:pt x="302" y="387"/>
                </a:lnTo>
                <a:lnTo>
                  <a:pt x="302" y="430"/>
                </a:lnTo>
                <a:lnTo>
                  <a:pt x="259" y="430"/>
                </a:lnTo>
                <a:lnTo>
                  <a:pt x="259" y="387"/>
                </a:lnTo>
                <a:close/>
                <a:moveTo>
                  <a:pt x="372" y="461"/>
                </a:moveTo>
                <a:lnTo>
                  <a:pt x="474" y="461"/>
                </a:lnTo>
                <a:lnTo>
                  <a:pt x="474" y="357"/>
                </a:lnTo>
                <a:lnTo>
                  <a:pt x="372" y="357"/>
                </a:lnTo>
                <a:lnTo>
                  <a:pt x="372" y="461"/>
                </a:lnTo>
                <a:close/>
                <a:moveTo>
                  <a:pt x="402" y="387"/>
                </a:moveTo>
                <a:lnTo>
                  <a:pt x="445" y="387"/>
                </a:lnTo>
                <a:lnTo>
                  <a:pt x="445" y="430"/>
                </a:lnTo>
                <a:lnTo>
                  <a:pt x="402" y="430"/>
                </a:lnTo>
                <a:lnTo>
                  <a:pt x="402" y="387"/>
                </a:lnTo>
                <a:close/>
                <a:moveTo>
                  <a:pt x="513" y="461"/>
                </a:moveTo>
                <a:lnTo>
                  <a:pt x="617" y="461"/>
                </a:lnTo>
                <a:lnTo>
                  <a:pt x="617" y="357"/>
                </a:lnTo>
                <a:lnTo>
                  <a:pt x="513" y="357"/>
                </a:lnTo>
                <a:lnTo>
                  <a:pt x="513" y="461"/>
                </a:lnTo>
                <a:close/>
                <a:moveTo>
                  <a:pt x="544" y="387"/>
                </a:moveTo>
                <a:lnTo>
                  <a:pt x="587" y="387"/>
                </a:lnTo>
                <a:lnTo>
                  <a:pt x="587" y="430"/>
                </a:lnTo>
                <a:lnTo>
                  <a:pt x="544" y="430"/>
                </a:lnTo>
                <a:lnTo>
                  <a:pt x="544" y="387"/>
                </a:lnTo>
                <a:close/>
                <a:moveTo>
                  <a:pt x="191" y="509"/>
                </a:moveTo>
                <a:lnTo>
                  <a:pt x="87" y="509"/>
                </a:lnTo>
                <a:lnTo>
                  <a:pt x="87" y="613"/>
                </a:lnTo>
                <a:lnTo>
                  <a:pt x="191" y="613"/>
                </a:lnTo>
                <a:lnTo>
                  <a:pt x="191" y="509"/>
                </a:lnTo>
                <a:close/>
                <a:moveTo>
                  <a:pt x="160" y="582"/>
                </a:moveTo>
                <a:lnTo>
                  <a:pt x="117" y="582"/>
                </a:lnTo>
                <a:lnTo>
                  <a:pt x="117" y="539"/>
                </a:lnTo>
                <a:lnTo>
                  <a:pt x="160" y="539"/>
                </a:lnTo>
                <a:lnTo>
                  <a:pt x="160" y="582"/>
                </a:lnTo>
                <a:close/>
                <a:moveTo>
                  <a:pt x="230" y="613"/>
                </a:moveTo>
                <a:lnTo>
                  <a:pt x="332" y="613"/>
                </a:lnTo>
                <a:lnTo>
                  <a:pt x="332" y="509"/>
                </a:lnTo>
                <a:lnTo>
                  <a:pt x="230" y="509"/>
                </a:lnTo>
                <a:lnTo>
                  <a:pt x="230" y="613"/>
                </a:lnTo>
                <a:close/>
                <a:moveTo>
                  <a:pt x="259" y="539"/>
                </a:moveTo>
                <a:lnTo>
                  <a:pt x="302" y="539"/>
                </a:lnTo>
                <a:lnTo>
                  <a:pt x="302" y="582"/>
                </a:lnTo>
                <a:lnTo>
                  <a:pt x="259" y="582"/>
                </a:lnTo>
                <a:lnTo>
                  <a:pt x="259" y="539"/>
                </a:lnTo>
                <a:close/>
                <a:moveTo>
                  <a:pt x="372" y="613"/>
                </a:moveTo>
                <a:lnTo>
                  <a:pt x="474" y="613"/>
                </a:lnTo>
                <a:lnTo>
                  <a:pt x="474" y="509"/>
                </a:lnTo>
                <a:lnTo>
                  <a:pt x="372" y="509"/>
                </a:lnTo>
                <a:lnTo>
                  <a:pt x="372" y="613"/>
                </a:lnTo>
                <a:close/>
                <a:moveTo>
                  <a:pt x="402" y="539"/>
                </a:moveTo>
                <a:lnTo>
                  <a:pt x="445" y="539"/>
                </a:lnTo>
                <a:lnTo>
                  <a:pt x="445" y="582"/>
                </a:lnTo>
                <a:lnTo>
                  <a:pt x="402" y="582"/>
                </a:lnTo>
                <a:lnTo>
                  <a:pt x="402" y="539"/>
                </a:lnTo>
                <a:close/>
                <a:moveTo>
                  <a:pt x="513" y="613"/>
                </a:moveTo>
                <a:lnTo>
                  <a:pt x="617" y="613"/>
                </a:lnTo>
                <a:lnTo>
                  <a:pt x="617" y="509"/>
                </a:lnTo>
                <a:lnTo>
                  <a:pt x="513" y="509"/>
                </a:lnTo>
                <a:lnTo>
                  <a:pt x="513" y="613"/>
                </a:lnTo>
                <a:close/>
                <a:moveTo>
                  <a:pt x="544" y="539"/>
                </a:moveTo>
                <a:lnTo>
                  <a:pt x="587" y="539"/>
                </a:lnTo>
                <a:lnTo>
                  <a:pt x="587" y="582"/>
                </a:lnTo>
                <a:lnTo>
                  <a:pt x="544" y="582"/>
                </a:lnTo>
                <a:lnTo>
                  <a:pt x="544" y="5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GB"/>
          </a:p>
        </p:txBody>
      </p:sp>
      <p:sp>
        <p:nvSpPr>
          <p:cNvPr id="25" name="Google Shape;1865;p98">
            <a:extLst>
              <a:ext uri="{FF2B5EF4-FFF2-40B4-BE49-F238E27FC236}">
                <a16:creationId xmlns:a16="http://schemas.microsoft.com/office/drawing/2014/main" id="{71E5490C-ED5D-FBDA-D90F-C6B0B1A211D9}"/>
              </a:ext>
            </a:extLst>
          </p:cNvPr>
          <p:cNvSpPr/>
          <p:nvPr/>
        </p:nvSpPr>
        <p:spPr>
          <a:xfrm>
            <a:off x="4935538" y="1684338"/>
            <a:ext cx="407987" cy="407987"/>
          </a:xfrm>
          <a:custGeom>
            <a:avLst/>
            <a:gdLst/>
            <a:ahLst/>
            <a:cxnLst/>
            <a:rect l="l" t="t" r="r" b="b"/>
            <a:pathLst>
              <a:path w="347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0"/>
                  <a:pt x="347" y="0"/>
                  <a:pt x="347" y="0"/>
                </a:cubicBezTo>
                <a:lnTo>
                  <a:pt x="0" y="0"/>
                </a:lnTo>
                <a:close/>
                <a:moveTo>
                  <a:pt x="332" y="332"/>
                </a:moveTo>
                <a:cubicBezTo>
                  <a:pt x="15" y="332"/>
                  <a:pt x="15" y="332"/>
                  <a:pt x="15" y="332"/>
                </a:cubicBezTo>
                <a:cubicBezTo>
                  <a:pt x="15" y="15"/>
                  <a:pt x="15" y="15"/>
                  <a:pt x="15" y="15"/>
                </a:cubicBezTo>
                <a:cubicBezTo>
                  <a:pt x="332" y="15"/>
                  <a:pt x="332" y="15"/>
                  <a:pt x="332" y="15"/>
                </a:cubicBezTo>
                <a:lnTo>
                  <a:pt x="332" y="332"/>
                </a:lnTo>
                <a:close/>
                <a:moveTo>
                  <a:pt x="48" y="309"/>
                </a:moveTo>
                <a:cubicBezTo>
                  <a:pt x="133" y="224"/>
                  <a:pt x="133" y="224"/>
                  <a:pt x="133" y="224"/>
                </a:cubicBezTo>
                <a:cubicBezTo>
                  <a:pt x="153" y="241"/>
                  <a:pt x="178" y="250"/>
                  <a:pt x="204" y="250"/>
                </a:cubicBezTo>
                <a:cubicBezTo>
                  <a:pt x="233" y="250"/>
                  <a:pt x="260" y="239"/>
                  <a:pt x="280" y="219"/>
                </a:cubicBezTo>
                <a:cubicBezTo>
                  <a:pt x="322" y="177"/>
                  <a:pt x="322" y="109"/>
                  <a:pt x="280" y="67"/>
                </a:cubicBezTo>
                <a:cubicBezTo>
                  <a:pt x="260" y="46"/>
                  <a:pt x="233" y="35"/>
                  <a:pt x="204" y="35"/>
                </a:cubicBezTo>
                <a:cubicBezTo>
                  <a:pt x="175" y="35"/>
                  <a:pt x="148" y="46"/>
                  <a:pt x="128" y="67"/>
                </a:cubicBezTo>
                <a:cubicBezTo>
                  <a:pt x="88" y="107"/>
                  <a:pt x="86" y="171"/>
                  <a:pt x="123" y="214"/>
                </a:cubicBezTo>
                <a:cubicBezTo>
                  <a:pt x="37" y="299"/>
                  <a:pt x="37" y="299"/>
                  <a:pt x="37" y="299"/>
                </a:cubicBezTo>
                <a:lnTo>
                  <a:pt x="48" y="309"/>
                </a:lnTo>
                <a:close/>
                <a:moveTo>
                  <a:pt x="270" y="208"/>
                </a:moveTo>
                <a:cubicBezTo>
                  <a:pt x="252" y="226"/>
                  <a:pt x="229" y="236"/>
                  <a:pt x="204" y="236"/>
                </a:cubicBezTo>
                <a:cubicBezTo>
                  <a:pt x="179" y="236"/>
                  <a:pt x="156" y="226"/>
                  <a:pt x="138" y="208"/>
                </a:cubicBezTo>
                <a:cubicBezTo>
                  <a:pt x="134" y="204"/>
                  <a:pt x="129" y="199"/>
                  <a:pt x="126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93" y="193"/>
                  <a:pt x="193" y="193"/>
                  <a:pt x="193" y="193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70" y="193"/>
                  <a:pt x="270" y="193"/>
                  <a:pt x="270" y="193"/>
                </a:cubicBezTo>
                <a:cubicBezTo>
                  <a:pt x="282" y="193"/>
                  <a:pt x="282" y="193"/>
                  <a:pt x="282" y="193"/>
                </a:cubicBezTo>
                <a:cubicBezTo>
                  <a:pt x="278" y="199"/>
                  <a:pt x="274" y="204"/>
                  <a:pt x="270" y="208"/>
                </a:cubicBezTo>
                <a:close/>
                <a:moveTo>
                  <a:pt x="193" y="112"/>
                </a:moveTo>
                <a:cubicBezTo>
                  <a:pt x="193" y="97"/>
                  <a:pt x="193" y="97"/>
                  <a:pt x="193" y="97"/>
                </a:cubicBezTo>
                <a:cubicBezTo>
                  <a:pt x="217" y="97"/>
                  <a:pt x="217" y="97"/>
                  <a:pt x="217" y="97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79"/>
                  <a:pt x="217" y="179"/>
                  <a:pt x="217" y="179"/>
                </a:cubicBezTo>
                <a:cubicBezTo>
                  <a:pt x="193" y="179"/>
                  <a:pt x="193" y="179"/>
                  <a:pt x="193" y="179"/>
                </a:cubicBezTo>
                <a:lnTo>
                  <a:pt x="193" y="112"/>
                </a:lnTo>
                <a:close/>
                <a:moveTo>
                  <a:pt x="255" y="179"/>
                </a:moveTo>
                <a:cubicBezTo>
                  <a:pt x="231" y="179"/>
                  <a:pt x="231" y="179"/>
                  <a:pt x="231" y="179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55" y="147"/>
                  <a:pt x="255" y="147"/>
                  <a:pt x="255" y="147"/>
                </a:cubicBezTo>
                <a:lnTo>
                  <a:pt x="255" y="179"/>
                </a:lnTo>
                <a:close/>
                <a:moveTo>
                  <a:pt x="178" y="179"/>
                </a:moveTo>
                <a:cubicBezTo>
                  <a:pt x="154" y="179"/>
                  <a:pt x="154" y="179"/>
                  <a:pt x="154" y="179"/>
                </a:cubicBezTo>
                <a:cubicBezTo>
                  <a:pt x="154" y="127"/>
                  <a:pt x="154" y="127"/>
                  <a:pt x="154" y="127"/>
                </a:cubicBezTo>
                <a:cubicBezTo>
                  <a:pt x="178" y="127"/>
                  <a:pt x="178" y="127"/>
                  <a:pt x="178" y="127"/>
                </a:cubicBezTo>
                <a:lnTo>
                  <a:pt x="178" y="179"/>
                </a:lnTo>
                <a:close/>
                <a:moveTo>
                  <a:pt x="138" y="77"/>
                </a:moveTo>
                <a:cubicBezTo>
                  <a:pt x="156" y="59"/>
                  <a:pt x="179" y="50"/>
                  <a:pt x="204" y="50"/>
                </a:cubicBezTo>
                <a:cubicBezTo>
                  <a:pt x="229" y="50"/>
                  <a:pt x="252" y="59"/>
                  <a:pt x="270" y="77"/>
                </a:cubicBezTo>
                <a:cubicBezTo>
                  <a:pt x="297" y="104"/>
                  <a:pt x="304" y="145"/>
                  <a:pt x="290" y="179"/>
                </a:cubicBezTo>
                <a:cubicBezTo>
                  <a:pt x="270" y="179"/>
                  <a:pt x="270" y="179"/>
                  <a:pt x="270" y="179"/>
                </a:cubicBezTo>
                <a:cubicBezTo>
                  <a:pt x="270" y="132"/>
                  <a:pt x="270" y="132"/>
                  <a:pt x="270" y="132"/>
                </a:cubicBezTo>
                <a:cubicBezTo>
                  <a:pt x="231" y="132"/>
                  <a:pt x="231" y="132"/>
                  <a:pt x="231" y="132"/>
                </a:cubicBezTo>
                <a:cubicBezTo>
                  <a:pt x="231" y="83"/>
                  <a:pt x="231" y="83"/>
                  <a:pt x="231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112"/>
                  <a:pt x="178" y="112"/>
                  <a:pt x="178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18" y="179"/>
                  <a:pt x="118" y="179"/>
                  <a:pt x="118" y="179"/>
                </a:cubicBezTo>
                <a:cubicBezTo>
                  <a:pt x="104" y="145"/>
                  <a:pt x="111" y="104"/>
                  <a:pt x="138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lIns="68575" tIns="34275" rIns="68575" bIns="3427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8" name="Google Shape;1956;p99">
            <a:extLst>
              <a:ext uri="{FF2B5EF4-FFF2-40B4-BE49-F238E27FC236}">
                <a16:creationId xmlns:a16="http://schemas.microsoft.com/office/drawing/2014/main" id="{FE490834-0A75-96B4-1C57-1213F0C0D1CC}"/>
              </a:ext>
            </a:extLst>
          </p:cNvPr>
          <p:cNvSpPr>
            <a:spLocks/>
          </p:cNvSpPr>
          <p:nvPr/>
        </p:nvSpPr>
        <p:spPr bwMode="auto">
          <a:xfrm>
            <a:off x="4935538" y="2498725"/>
            <a:ext cx="407987" cy="407988"/>
          </a:xfrm>
          <a:custGeom>
            <a:avLst/>
            <a:gdLst>
              <a:gd name="T0" fmla="*/ 0 w 704"/>
              <a:gd name="T1" fmla="*/ 0 h 705"/>
              <a:gd name="T2" fmla="*/ 0 w 704"/>
              <a:gd name="T3" fmla="*/ 2147483646 h 705"/>
              <a:gd name="T4" fmla="*/ 2147483646 w 704"/>
              <a:gd name="T5" fmla="*/ 2147483646 h 705"/>
              <a:gd name="T6" fmla="*/ 2147483646 w 704"/>
              <a:gd name="T7" fmla="*/ 0 h 705"/>
              <a:gd name="T8" fmla="*/ 0 w 704"/>
              <a:gd name="T9" fmla="*/ 0 h 705"/>
              <a:gd name="T10" fmla="*/ 2147483646 w 704"/>
              <a:gd name="T11" fmla="*/ 2147483646 h 705"/>
              <a:gd name="T12" fmla="*/ 2147483646 w 704"/>
              <a:gd name="T13" fmla="*/ 2147483646 h 705"/>
              <a:gd name="T14" fmla="*/ 2147483646 w 704"/>
              <a:gd name="T15" fmla="*/ 2147483646 h 705"/>
              <a:gd name="T16" fmla="*/ 2147483646 w 704"/>
              <a:gd name="T17" fmla="*/ 2147483646 h 705"/>
              <a:gd name="T18" fmla="*/ 2147483646 w 704"/>
              <a:gd name="T19" fmla="*/ 2147483646 h 705"/>
              <a:gd name="T20" fmla="*/ 2147483646 w 704"/>
              <a:gd name="T21" fmla="*/ 2147483646 h 705"/>
              <a:gd name="T22" fmla="*/ 2147483646 w 704"/>
              <a:gd name="T23" fmla="*/ 2147483646 h 705"/>
              <a:gd name="T24" fmla="*/ 2147483646 w 704"/>
              <a:gd name="T25" fmla="*/ 2147483646 h 705"/>
              <a:gd name="T26" fmla="*/ 2147483646 w 704"/>
              <a:gd name="T27" fmla="*/ 2147483646 h 705"/>
              <a:gd name="T28" fmla="*/ 2147483646 w 704"/>
              <a:gd name="T29" fmla="*/ 2147483646 h 705"/>
              <a:gd name="T30" fmla="*/ 2147483646 w 704"/>
              <a:gd name="T31" fmla="*/ 2147483646 h 705"/>
              <a:gd name="T32" fmla="*/ 2147483646 w 704"/>
              <a:gd name="T33" fmla="*/ 2147483646 h 705"/>
              <a:gd name="T34" fmla="*/ 2147483646 w 704"/>
              <a:gd name="T35" fmla="*/ 2147483646 h 705"/>
              <a:gd name="T36" fmla="*/ 2147483646 w 704"/>
              <a:gd name="T37" fmla="*/ 2147483646 h 705"/>
              <a:gd name="T38" fmla="*/ 2147483646 w 704"/>
              <a:gd name="T39" fmla="*/ 2147483646 h 705"/>
              <a:gd name="T40" fmla="*/ 2147483646 w 704"/>
              <a:gd name="T41" fmla="*/ 2147483646 h 705"/>
              <a:gd name="T42" fmla="*/ 2147483646 w 704"/>
              <a:gd name="T43" fmla="*/ 2147483646 h 705"/>
              <a:gd name="T44" fmla="*/ 2147483646 w 704"/>
              <a:gd name="T45" fmla="*/ 2147483646 h 705"/>
              <a:gd name="T46" fmla="*/ 2147483646 w 704"/>
              <a:gd name="T47" fmla="*/ 2147483646 h 705"/>
              <a:gd name="T48" fmla="*/ 2147483646 w 704"/>
              <a:gd name="T49" fmla="*/ 2147483646 h 705"/>
              <a:gd name="T50" fmla="*/ 2147483646 w 704"/>
              <a:gd name="T51" fmla="*/ 2147483646 h 705"/>
              <a:gd name="T52" fmla="*/ 2147483646 w 704"/>
              <a:gd name="T53" fmla="*/ 2147483646 h 705"/>
              <a:gd name="T54" fmla="*/ 2147483646 w 704"/>
              <a:gd name="T55" fmla="*/ 2147483646 h 705"/>
              <a:gd name="T56" fmla="*/ 2147483646 w 704"/>
              <a:gd name="T57" fmla="*/ 2147483646 h 705"/>
              <a:gd name="T58" fmla="*/ 2147483646 w 704"/>
              <a:gd name="T59" fmla="*/ 2147483646 h 705"/>
              <a:gd name="T60" fmla="*/ 2147483646 w 704"/>
              <a:gd name="T61" fmla="*/ 2147483646 h 705"/>
              <a:gd name="T62" fmla="*/ 2147483646 w 704"/>
              <a:gd name="T63" fmla="*/ 2147483646 h 705"/>
              <a:gd name="T64" fmla="*/ 2147483646 w 704"/>
              <a:gd name="T65" fmla="*/ 2147483646 h 705"/>
              <a:gd name="T66" fmla="*/ 2147483646 w 704"/>
              <a:gd name="T67" fmla="*/ 2147483646 h 705"/>
              <a:gd name="T68" fmla="*/ 2147483646 w 704"/>
              <a:gd name="T69" fmla="*/ 2147483646 h 705"/>
              <a:gd name="T70" fmla="*/ 2147483646 w 704"/>
              <a:gd name="T71" fmla="*/ 2147483646 h 705"/>
              <a:gd name="T72" fmla="*/ 2147483646 w 704"/>
              <a:gd name="T73" fmla="*/ 2147483646 h 705"/>
              <a:gd name="T74" fmla="*/ 2147483646 w 704"/>
              <a:gd name="T75" fmla="*/ 2147483646 h 705"/>
              <a:gd name="T76" fmla="*/ 2147483646 w 704"/>
              <a:gd name="T77" fmla="*/ 2147483646 h 705"/>
              <a:gd name="T78" fmla="*/ 2147483646 w 704"/>
              <a:gd name="T79" fmla="*/ 2147483646 h 705"/>
              <a:gd name="T80" fmla="*/ 2147483646 w 704"/>
              <a:gd name="T81" fmla="*/ 2147483646 h 705"/>
              <a:gd name="T82" fmla="*/ 2147483646 w 704"/>
              <a:gd name="T83" fmla="*/ 2147483646 h 705"/>
              <a:gd name="T84" fmla="*/ 2147483646 w 704"/>
              <a:gd name="T85" fmla="*/ 2147483646 h 705"/>
              <a:gd name="T86" fmla="*/ 2147483646 w 704"/>
              <a:gd name="T87" fmla="*/ 2147483646 h 705"/>
              <a:gd name="T88" fmla="*/ 2147483646 w 704"/>
              <a:gd name="T89" fmla="*/ 2147483646 h 705"/>
              <a:gd name="T90" fmla="*/ 2147483646 w 704"/>
              <a:gd name="T91" fmla="*/ 2147483646 h 705"/>
              <a:gd name="T92" fmla="*/ 2147483646 w 704"/>
              <a:gd name="T93" fmla="*/ 2147483646 h 705"/>
              <a:gd name="T94" fmla="*/ 2147483646 w 704"/>
              <a:gd name="T95" fmla="*/ 2147483646 h 705"/>
              <a:gd name="T96" fmla="*/ 2147483646 w 704"/>
              <a:gd name="T97" fmla="*/ 2147483646 h 705"/>
              <a:gd name="T98" fmla="*/ 2147483646 w 704"/>
              <a:gd name="T99" fmla="*/ 2147483646 h 70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04" h="705" extrusionOk="0">
                <a:moveTo>
                  <a:pt x="0" y="0"/>
                </a:moveTo>
                <a:lnTo>
                  <a:pt x="0" y="705"/>
                </a:lnTo>
                <a:lnTo>
                  <a:pt x="704" y="705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3" y="674"/>
                </a:moveTo>
                <a:lnTo>
                  <a:pt x="31" y="674"/>
                </a:lnTo>
                <a:lnTo>
                  <a:pt x="31" y="31"/>
                </a:lnTo>
                <a:lnTo>
                  <a:pt x="673" y="31"/>
                </a:lnTo>
                <a:lnTo>
                  <a:pt x="673" y="674"/>
                </a:lnTo>
                <a:close/>
                <a:moveTo>
                  <a:pt x="192" y="376"/>
                </a:moveTo>
                <a:lnTo>
                  <a:pt x="65" y="376"/>
                </a:lnTo>
                <a:lnTo>
                  <a:pt x="65" y="625"/>
                </a:lnTo>
                <a:lnTo>
                  <a:pt x="192" y="625"/>
                </a:lnTo>
                <a:lnTo>
                  <a:pt x="192" y="376"/>
                </a:lnTo>
                <a:close/>
                <a:moveTo>
                  <a:pt x="163" y="596"/>
                </a:moveTo>
                <a:lnTo>
                  <a:pt x="94" y="596"/>
                </a:lnTo>
                <a:lnTo>
                  <a:pt x="94" y="406"/>
                </a:lnTo>
                <a:lnTo>
                  <a:pt x="163" y="406"/>
                </a:lnTo>
                <a:lnTo>
                  <a:pt x="163" y="596"/>
                </a:lnTo>
                <a:close/>
                <a:moveTo>
                  <a:pt x="341" y="290"/>
                </a:moveTo>
                <a:lnTo>
                  <a:pt x="214" y="290"/>
                </a:lnTo>
                <a:lnTo>
                  <a:pt x="214" y="625"/>
                </a:lnTo>
                <a:lnTo>
                  <a:pt x="341" y="625"/>
                </a:lnTo>
                <a:lnTo>
                  <a:pt x="341" y="290"/>
                </a:lnTo>
                <a:close/>
                <a:moveTo>
                  <a:pt x="312" y="596"/>
                </a:moveTo>
                <a:lnTo>
                  <a:pt x="243" y="596"/>
                </a:lnTo>
                <a:lnTo>
                  <a:pt x="243" y="319"/>
                </a:lnTo>
                <a:lnTo>
                  <a:pt x="312" y="319"/>
                </a:lnTo>
                <a:lnTo>
                  <a:pt x="312" y="596"/>
                </a:lnTo>
                <a:close/>
                <a:moveTo>
                  <a:pt x="490" y="328"/>
                </a:moveTo>
                <a:lnTo>
                  <a:pt x="363" y="328"/>
                </a:lnTo>
                <a:lnTo>
                  <a:pt x="363" y="625"/>
                </a:lnTo>
                <a:lnTo>
                  <a:pt x="490" y="625"/>
                </a:lnTo>
                <a:lnTo>
                  <a:pt x="490" y="328"/>
                </a:lnTo>
                <a:close/>
                <a:moveTo>
                  <a:pt x="461" y="596"/>
                </a:moveTo>
                <a:lnTo>
                  <a:pt x="392" y="596"/>
                </a:lnTo>
                <a:lnTo>
                  <a:pt x="392" y="357"/>
                </a:lnTo>
                <a:lnTo>
                  <a:pt x="461" y="357"/>
                </a:lnTo>
                <a:lnTo>
                  <a:pt x="461" y="596"/>
                </a:lnTo>
                <a:close/>
                <a:moveTo>
                  <a:pt x="639" y="193"/>
                </a:moveTo>
                <a:lnTo>
                  <a:pt x="512" y="193"/>
                </a:lnTo>
                <a:lnTo>
                  <a:pt x="512" y="625"/>
                </a:lnTo>
                <a:lnTo>
                  <a:pt x="639" y="625"/>
                </a:lnTo>
                <a:lnTo>
                  <a:pt x="639" y="193"/>
                </a:lnTo>
                <a:close/>
                <a:moveTo>
                  <a:pt x="610" y="596"/>
                </a:moveTo>
                <a:lnTo>
                  <a:pt x="541" y="596"/>
                </a:lnTo>
                <a:lnTo>
                  <a:pt x="541" y="224"/>
                </a:lnTo>
                <a:lnTo>
                  <a:pt x="610" y="224"/>
                </a:lnTo>
                <a:lnTo>
                  <a:pt x="610" y="5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GB"/>
          </a:p>
        </p:txBody>
      </p:sp>
      <p:sp>
        <p:nvSpPr>
          <p:cNvPr id="27" name="Google Shape;1957;p99">
            <a:extLst>
              <a:ext uri="{FF2B5EF4-FFF2-40B4-BE49-F238E27FC236}">
                <a16:creationId xmlns:a16="http://schemas.microsoft.com/office/drawing/2014/main" id="{63008C5A-E6A1-D9CE-8E34-4375020121ED}"/>
              </a:ext>
            </a:extLst>
          </p:cNvPr>
          <p:cNvSpPr/>
          <p:nvPr/>
        </p:nvSpPr>
        <p:spPr>
          <a:xfrm>
            <a:off x="4935538" y="3336925"/>
            <a:ext cx="407987" cy="407988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98" y="706"/>
                </a:lnTo>
                <a:lnTo>
                  <a:pt x="98" y="608"/>
                </a:lnTo>
                <a:lnTo>
                  <a:pt x="208" y="608"/>
                </a:lnTo>
                <a:lnTo>
                  <a:pt x="208" y="706"/>
                </a:lnTo>
                <a:lnTo>
                  <a:pt x="297" y="706"/>
                </a:lnTo>
                <a:lnTo>
                  <a:pt x="297" y="482"/>
                </a:lnTo>
                <a:lnTo>
                  <a:pt x="407" y="482"/>
                </a:lnTo>
                <a:lnTo>
                  <a:pt x="407" y="706"/>
                </a:lnTo>
                <a:lnTo>
                  <a:pt x="496" y="706"/>
                </a:lnTo>
                <a:lnTo>
                  <a:pt x="496" y="313"/>
                </a:lnTo>
                <a:lnTo>
                  <a:pt x="606" y="313"/>
                </a:lnTo>
                <a:lnTo>
                  <a:pt x="606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3" y="675"/>
                </a:moveTo>
                <a:lnTo>
                  <a:pt x="636" y="675"/>
                </a:lnTo>
                <a:lnTo>
                  <a:pt x="636" y="282"/>
                </a:lnTo>
                <a:lnTo>
                  <a:pt x="467" y="282"/>
                </a:lnTo>
                <a:lnTo>
                  <a:pt x="467" y="675"/>
                </a:lnTo>
                <a:lnTo>
                  <a:pt x="436" y="675"/>
                </a:lnTo>
                <a:lnTo>
                  <a:pt x="436" y="451"/>
                </a:lnTo>
                <a:lnTo>
                  <a:pt x="268" y="451"/>
                </a:lnTo>
                <a:lnTo>
                  <a:pt x="268" y="675"/>
                </a:lnTo>
                <a:lnTo>
                  <a:pt x="237" y="675"/>
                </a:lnTo>
                <a:lnTo>
                  <a:pt x="237" y="577"/>
                </a:lnTo>
                <a:lnTo>
                  <a:pt x="68" y="577"/>
                </a:lnTo>
                <a:lnTo>
                  <a:pt x="68" y="675"/>
                </a:lnTo>
                <a:lnTo>
                  <a:pt x="31" y="675"/>
                </a:lnTo>
                <a:lnTo>
                  <a:pt x="31" y="569"/>
                </a:lnTo>
                <a:lnTo>
                  <a:pt x="259" y="342"/>
                </a:lnTo>
                <a:lnTo>
                  <a:pt x="299" y="381"/>
                </a:lnTo>
                <a:lnTo>
                  <a:pt x="538" y="143"/>
                </a:lnTo>
                <a:lnTo>
                  <a:pt x="538" y="213"/>
                </a:lnTo>
                <a:lnTo>
                  <a:pt x="567" y="213"/>
                </a:lnTo>
                <a:lnTo>
                  <a:pt x="567" y="92"/>
                </a:lnTo>
                <a:lnTo>
                  <a:pt x="446" y="92"/>
                </a:lnTo>
                <a:lnTo>
                  <a:pt x="446" y="123"/>
                </a:lnTo>
                <a:lnTo>
                  <a:pt x="516" y="123"/>
                </a:lnTo>
                <a:lnTo>
                  <a:pt x="299" y="340"/>
                </a:lnTo>
                <a:lnTo>
                  <a:pt x="258" y="299"/>
                </a:lnTo>
                <a:lnTo>
                  <a:pt x="31" y="527"/>
                </a:lnTo>
                <a:lnTo>
                  <a:pt x="31" y="31"/>
                </a:lnTo>
                <a:lnTo>
                  <a:pt x="673" y="31"/>
                </a:lnTo>
                <a:lnTo>
                  <a:pt x="673" y="6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45700" rIns="91425" bIns="4570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0" name="Google Shape;2185;p102">
            <a:extLst>
              <a:ext uri="{FF2B5EF4-FFF2-40B4-BE49-F238E27FC236}">
                <a16:creationId xmlns:a16="http://schemas.microsoft.com/office/drawing/2014/main" id="{79A09FCC-944F-675E-E512-83475B620679}"/>
              </a:ext>
            </a:extLst>
          </p:cNvPr>
          <p:cNvSpPr>
            <a:spLocks/>
          </p:cNvSpPr>
          <p:nvPr/>
        </p:nvSpPr>
        <p:spPr bwMode="auto">
          <a:xfrm>
            <a:off x="4935538" y="4146550"/>
            <a:ext cx="407987" cy="407988"/>
          </a:xfrm>
          <a:custGeom>
            <a:avLst/>
            <a:gdLst>
              <a:gd name="T0" fmla="*/ 0 w 576"/>
              <a:gd name="T1" fmla="*/ 2147483646 h 576"/>
              <a:gd name="T2" fmla="*/ 2147483646 w 576"/>
              <a:gd name="T3" fmla="*/ 0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2147483646 w 576"/>
              <a:gd name="T31" fmla="*/ 2147483646 h 576"/>
              <a:gd name="T32" fmla="*/ 2147483646 w 576"/>
              <a:gd name="T33" fmla="*/ 2147483646 h 576"/>
              <a:gd name="T34" fmla="*/ 2147483646 w 576"/>
              <a:gd name="T35" fmla="*/ 2147483646 h 576"/>
              <a:gd name="T36" fmla="*/ 2147483646 w 576"/>
              <a:gd name="T37" fmla="*/ 2147483646 h 576"/>
              <a:gd name="T38" fmla="*/ 2147483646 w 576"/>
              <a:gd name="T39" fmla="*/ 2147483646 h 576"/>
              <a:gd name="T40" fmla="*/ 2147483646 w 576"/>
              <a:gd name="T41" fmla="*/ 2147483646 h 576"/>
              <a:gd name="T42" fmla="*/ 2147483646 w 576"/>
              <a:gd name="T43" fmla="*/ 2147483646 h 576"/>
              <a:gd name="T44" fmla="*/ 2147483646 w 576"/>
              <a:gd name="T45" fmla="*/ 2147483646 h 576"/>
              <a:gd name="T46" fmla="*/ 2147483646 w 576"/>
              <a:gd name="T47" fmla="*/ 2147483646 h 576"/>
              <a:gd name="T48" fmla="*/ 2147483646 w 576"/>
              <a:gd name="T49" fmla="*/ 2147483646 h 576"/>
              <a:gd name="T50" fmla="*/ 2147483646 w 576"/>
              <a:gd name="T51" fmla="*/ 2147483646 h 576"/>
              <a:gd name="T52" fmla="*/ 2147483646 w 576"/>
              <a:gd name="T53" fmla="*/ 2147483646 h 576"/>
              <a:gd name="T54" fmla="*/ 2147483646 w 576"/>
              <a:gd name="T55" fmla="*/ 2147483646 h 576"/>
              <a:gd name="T56" fmla="*/ 2147483646 w 576"/>
              <a:gd name="T57" fmla="*/ 2147483646 h 576"/>
              <a:gd name="T58" fmla="*/ 2147483646 w 576"/>
              <a:gd name="T59" fmla="*/ 2147483646 h 576"/>
              <a:gd name="T60" fmla="*/ 2147483646 w 576"/>
              <a:gd name="T61" fmla="*/ 2147483646 h 576"/>
              <a:gd name="T62" fmla="*/ 2147483646 w 576"/>
              <a:gd name="T63" fmla="*/ 2147483646 h 576"/>
              <a:gd name="T64" fmla="*/ 2147483646 w 576"/>
              <a:gd name="T65" fmla="*/ 2147483646 h 576"/>
              <a:gd name="T66" fmla="*/ 2147483646 w 576"/>
              <a:gd name="T67" fmla="*/ 2147483646 h 576"/>
              <a:gd name="T68" fmla="*/ 2147483646 w 576"/>
              <a:gd name="T69" fmla="*/ 2147483646 h 576"/>
              <a:gd name="T70" fmla="*/ 2147483646 w 576"/>
              <a:gd name="T71" fmla="*/ 2147483646 h 576"/>
              <a:gd name="T72" fmla="*/ 2147483646 w 576"/>
              <a:gd name="T73" fmla="*/ 2147483646 h 576"/>
              <a:gd name="T74" fmla="*/ 2147483646 w 576"/>
              <a:gd name="T75" fmla="*/ 2147483646 h 576"/>
              <a:gd name="T76" fmla="*/ 2147483646 w 576"/>
              <a:gd name="T77" fmla="*/ 2147483646 h 576"/>
              <a:gd name="T78" fmla="*/ 2147483646 w 576"/>
              <a:gd name="T79" fmla="*/ 2147483646 h 576"/>
              <a:gd name="T80" fmla="*/ 2147483646 w 576"/>
              <a:gd name="T81" fmla="*/ 2147483646 h 576"/>
              <a:gd name="T82" fmla="*/ 2147483646 w 576"/>
              <a:gd name="T83" fmla="*/ 2147483646 h 57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426" y="176"/>
                </a:moveTo>
                <a:cubicBezTo>
                  <a:pt x="417" y="176"/>
                  <a:pt x="409" y="172"/>
                  <a:pt x="403" y="166"/>
                </a:cubicBezTo>
                <a:cubicBezTo>
                  <a:pt x="397" y="160"/>
                  <a:pt x="393" y="152"/>
                  <a:pt x="393" y="143"/>
                </a:cubicBezTo>
                <a:cubicBezTo>
                  <a:pt x="393" y="134"/>
                  <a:pt x="397" y="126"/>
                  <a:pt x="403" y="120"/>
                </a:cubicBezTo>
                <a:cubicBezTo>
                  <a:pt x="409" y="114"/>
                  <a:pt x="417" y="111"/>
                  <a:pt x="426" y="111"/>
                </a:cubicBezTo>
                <a:cubicBezTo>
                  <a:pt x="435" y="111"/>
                  <a:pt x="443" y="114"/>
                  <a:pt x="449" y="120"/>
                </a:cubicBezTo>
                <a:cubicBezTo>
                  <a:pt x="455" y="126"/>
                  <a:pt x="458" y="134"/>
                  <a:pt x="458" y="143"/>
                </a:cubicBezTo>
                <a:cubicBezTo>
                  <a:pt x="458" y="152"/>
                  <a:pt x="455" y="160"/>
                  <a:pt x="449" y="166"/>
                </a:cubicBezTo>
                <a:cubicBezTo>
                  <a:pt x="449" y="166"/>
                  <a:pt x="449" y="166"/>
                  <a:pt x="449" y="166"/>
                </a:cubicBezTo>
                <a:cubicBezTo>
                  <a:pt x="443" y="172"/>
                  <a:pt x="435" y="176"/>
                  <a:pt x="426" y="176"/>
                </a:cubicBezTo>
                <a:close/>
                <a:moveTo>
                  <a:pt x="414" y="87"/>
                </a:moveTo>
                <a:cubicBezTo>
                  <a:pt x="403" y="90"/>
                  <a:pt x="393" y="95"/>
                  <a:pt x="386" y="103"/>
                </a:cubicBezTo>
                <a:cubicBezTo>
                  <a:pt x="375" y="114"/>
                  <a:pt x="369" y="128"/>
                  <a:pt x="369" y="143"/>
                </a:cubicBezTo>
                <a:cubicBezTo>
                  <a:pt x="369" y="158"/>
                  <a:pt x="375" y="173"/>
                  <a:pt x="386" y="183"/>
                </a:cubicBezTo>
                <a:cubicBezTo>
                  <a:pt x="393" y="191"/>
                  <a:pt x="403" y="197"/>
                  <a:pt x="414" y="199"/>
                </a:cubicBezTo>
                <a:cubicBezTo>
                  <a:pt x="414" y="551"/>
                  <a:pt x="414" y="551"/>
                  <a:pt x="414" y="551"/>
                </a:cubicBezTo>
                <a:cubicBezTo>
                  <a:pt x="301" y="551"/>
                  <a:pt x="301" y="551"/>
                  <a:pt x="301" y="551"/>
                </a:cubicBezTo>
                <a:cubicBezTo>
                  <a:pt x="301" y="473"/>
                  <a:pt x="301" y="473"/>
                  <a:pt x="301" y="473"/>
                </a:cubicBezTo>
                <a:cubicBezTo>
                  <a:pt x="311" y="471"/>
                  <a:pt x="321" y="466"/>
                  <a:pt x="328" y="458"/>
                </a:cubicBezTo>
                <a:cubicBezTo>
                  <a:pt x="328" y="458"/>
                  <a:pt x="328" y="458"/>
                  <a:pt x="328" y="458"/>
                </a:cubicBezTo>
                <a:cubicBezTo>
                  <a:pt x="339" y="447"/>
                  <a:pt x="345" y="433"/>
                  <a:pt x="345" y="418"/>
                </a:cubicBezTo>
                <a:cubicBezTo>
                  <a:pt x="345" y="402"/>
                  <a:pt x="339" y="388"/>
                  <a:pt x="328" y="377"/>
                </a:cubicBezTo>
                <a:cubicBezTo>
                  <a:pt x="321" y="370"/>
                  <a:pt x="311" y="364"/>
                  <a:pt x="301" y="362"/>
                </a:cubicBezTo>
                <a:cubicBezTo>
                  <a:pt x="301" y="25"/>
                  <a:pt x="301" y="25"/>
                  <a:pt x="301" y="25"/>
                </a:cubicBezTo>
                <a:cubicBezTo>
                  <a:pt x="414" y="25"/>
                  <a:pt x="414" y="25"/>
                  <a:pt x="414" y="25"/>
                </a:cubicBezTo>
                <a:lnTo>
                  <a:pt x="414" y="87"/>
                </a:lnTo>
                <a:close/>
                <a:moveTo>
                  <a:pt x="151" y="259"/>
                </a:moveTo>
                <a:cubicBezTo>
                  <a:pt x="160" y="259"/>
                  <a:pt x="168" y="262"/>
                  <a:pt x="174" y="268"/>
                </a:cubicBezTo>
                <a:cubicBezTo>
                  <a:pt x="180" y="274"/>
                  <a:pt x="183" y="282"/>
                  <a:pt x="183" y="291"/>
                </a:cubicBezTo>
                <a:cubicBezTo>
                  <a:pt x="183" y="300"/>
                  <a:pt x="180" y="308"/>
                  <a:pt x="174" y="314"/>
                </a:cubicBezTo>
                <a:cubicBezTo>
                  <a:pt x="168" y="320"/>
                  <a:pt x="160" y="323"/>
                  <a:pt x="151" y="323"/>
                </a:cubicBezTo>
                <a:cubicBezTo>
                  <a:pt x="142" y="323"/>
                  <a:pt x="134" y="320"/>
                  <a:pt x="128" y="314"/>
                </a:cubicBezTo>
                <a:cubicBezTo>
                  <a:pt x="122" y="308"/>
                  <a:pt x="119" y="300"/>
                  <a:pt x="119" y="291"/>
                </a:cubicBezTo>
                <a:cubicBezTo>
                  <a:pt x="119" y="282"/>
                  <a:pt x="122" y="274"/>
                  <a:pt x="128" y="268"/>
                </a:cubicBezTo>
                <a:cubicBezTo>
                  <a:pt x="134" y="262"/>
                  <a:pt x="142" y="259"/>
                  <a:pt x="151" y="259"/>
                </a:cubicBezTo>
                <a:close/>
                <a:moveTo>
                  <a:pt x="163" y="347"/>
                </a:moveTo>
                <a:cubicBezTo>
                  <a:pt x="173" y="345"/>
                  <a:pt x="183" y="339"/>
                  <a:pt x="191" y="331"/>
                </a:cubicBezTo>
                <a:cubicBezTo>
                  <a:pt x="202" y="321"/>
                  <a:pt x="208" y="306"/>
                  <a:pt x="208" y="291"/>
                </a:cubicBezTo>
                <a:cubicBezTo>
                  <a:pt x="208" y="276"/>
                  <a:pt x="202" y="261"/>
                  <a:pt x="191" y="251"/>
                </a:cubicBezTo>
                <a:cubicBezTo>
                  <a:pt x="183" y="243"/>
                  <a:pt x="173" y="237"/>
                  <a:pt x="163" y="235"/>
                </a:cubicBezTo>
                <a:cubicBezTo>
                  <a:pt x="163" y="25"/>
                  <a:pt x="163" y="25"/>
                  <a:pt x="163" y="25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6" y="362"/>
                  <a:pt x="276" y="362"/>
                  <a:pt x="276" y="362"/>
                </a:cubicBezTo>
                <a:cubicBezTo>
                  <a:pt x="265" y="364"/>
                  <a:pt x="256" y="369"/>
                  <a:pt x="248" y="377"/>
                </a:cubicBezTo>
                <a:cubicBezTo>
                  <a:pt x="237" y="388"/>
                  <a:pt x="231" y="402"/>
                  <a:pt x="231" y="418"/>
                </a:cubicBezTo>
                <a:cubicBezTo>
                  <a:pt x="231" y="433"/>
                  <a:pt x="237" y="447"/>
                  <a:pt x="248" y="458"/>
                </a:cubicBezTo>
                <a:cubicBezTo>
                  <a:pt x="256" y="466"/>
                  <a:pt x="265" y="471"/>
                  <a:pt x="276" y="473"/>
                </a:cubicBezTo>
                <a:cubicBezTo>
                  <a:pt x="276" y="551"/>
                  <a:pt x="276" y="551"/>
                  <a:pt x="276" y="551"/>
                </a:cubicBezTo>
                <a:cubicBezTo>
                  <a:pt x="163" y="551"/>
                  <a:pt x="163" y="551"/>
                  <a:pt x="163" y="551"/>
                </a:cubicBezTo>
                <a:lnTo>
                  <a:pt x="163" y="347"/>
                </a:lnTo>
                <a:close/>
                <a:moveTo>
                  <a:pt x="288" y="450"/>
                </a:moveTo>
                <a:cubicBezTo>
                  <a:pt x="279" y="450"/>
                  <a:pt x="271" y="447"/>
                  <a:pt x="265" y="441"/>
                </a:cubicBezTo>
                <a:cubicBezTo>
                  <a:pt x="259" y="434"/>
                  <a:pt x="256" y="426"/>
                  <a:pt x="256" y="418"/>
                </a:cubicBezTo>
                <a:cubicBezTo>
                  <a:pt x="256" y="409"/>
                  <a:pt x="259" y="401"/>
                  <a:pt x="265" y="395"/>
                </a:cubicBezTo>
                <a:cubicBezTo>
                  <a:pt x="271" y="389"/>
                  <a:pt x="279" y="385"/>
                  <a:pt x="288" y="385"/>
                </a:cubicBezTo>
                <a:cubicBezTo>
                  <a:pt x="297" y="385"/>
                  <a:pt x="305" y="389"/>
                  <a:pt x="311" y="395"/>
                </a:cubicBezTo>
                <a:cubicBezTo>
                  <a:pt x="317" y="401"/>
                  <a:pt x="320" y="409"/>
                  <a:pt x="320" y="418"/>
                </a:cubicBezTo>
                <a:cubicBezTo>
                  <a:pt x="320" y="426"/>
                  <a:pt x="317" y="434"/>
                  <a:pt x="311" y="441"/>
                </a:cubicBezTo>
                <a:cubicBezTo>
                  <a:pt x="305" y="447"/>
                  <a:pt x="297" y="450"/>
                  <a:pt x="288" y="450"/>
                </a:cubicBezTo>
                <a:close/>
                <a:moveTo>
                  <a:pt x="25" y="25"/>
                </a:moveTo>
                <a:cubicBezTo>
                  <a:pt x="138" y="25"/>
                  <a:pt x="138" y="25"/>
                  <a:pt x="138" y="25"/>
                </a:cubicBezTo>
                <a:cubicBezTo>
                  <a:pt x="138" y="236"/>
                  <a:pt x="138" y="236"/>
                  <a:pt x="138" y="236"/>
                </a:cubicBezTo>
                <a:cubicBezTo>
                  <a:pt x="128" y="238"/>
                  <a:pt x="118" y="243"/>
                  <a:pt x="111" y="251"/>
                </a:cubicBezTo>
                <a:cubicBezTo>
                  <a:pt x="100" y="261"/>
                  <a:pt x="94" y="276"/>
                  <a:pt x="94" y="291"/>
                </a:cubicBezTo>
                <a:cubicBezTo>
                  <a:pt x="94" y="306"/>
                  <a:pt x="100" y="321"/>
                  <a:pt x="111" y="331"/>
                </a:cubicBezTo>
                <a:cubicBezTo>
                  <a:pt x="118" y="339"/>
                  <a:pt x="128" y="344"/>
                  <a:pt x="138" y="347"/>
                </a:cubicBezTo>
                <a:cubicBezTo>
                  <a:pt x="138" y="551"/>
                  <a:pt x="138" y="551"/>
                  <a:pt x="138" y="551"/>
                </a:cubicBezTo>
                <a:cubicBezTo>
                  <a:pt x="25" y="551"/>
                  <a:pt x="25" y="551"/>
                  <a:pt x="25" y="551"/>
                </a:cubicBezTo>
                <a:lnTo>
                  <a:pt x="25" y="25"/>
                </a:lnTo>
                <a:close/>
                <a:moveTo>
                  <a:pt x="552" y="551"/>
                </a:moveTo>
                <a:cubicBezTo>
                  <a:pt x="438" y="551"/>
                  <a:pt x="438" y="551"/>
                  <a:pt x="438" y="551"/>
                </a:cubicBezTo>
                <a:cubicBezTo>
                  <a:pt x="438" y="199"/>
                  <a:pt x="438" y="199"/>
                  <a:pt x="438" y="199"/>
                </a:cubicBezTo>
                <a:cubicBezTo>
                  <a:pt x="449" y="196"/>
                  <a:pt x="458" y="191"/>
                  <a:pt x="466" y="183"/>
                </a:cubicBezTo>
                <a:cubicBezTo>
                  <a:pt x="477" y="173"/>
                  <a:pt x="483" y="158"/>
                  <a:pt x="483" y="143"/>
                </a:cubicBezTo>
                <a:cubicBezTo>
                  <a:pt x="483" y="128"/>
                  <a:pt x="477" y="114"/>
                  <a:pt x="466" y="103"/>
                </a:cubicBezTo>
                <a:cubicBezTo>
                  <a:pt x="458" y="95"/>
                  <a:pt x="449" y="90"/>
                  <a:pt x="438" y="87"/>
                </a:cubicBezTo>
                <a:cubicBezTo>
                  <a:pt x="438" y="25"/>
                  <a:pt x="438" y="25"/>
                  <a:pt x="438" y="25"/>
                </a:cubicBezTo>
                <a:cubicBezTo>
                  <a:pt x="552" y="25"/>
                  <a:pt x="552" y="25"/>
                  <a:pt x="552" y="25"/>
                </a:cubicBezTo>
                <a:lnTo>
                  <a:pt x="552" y="5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GB"/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F491C54D-DCEA-4405-6D9C-AE0FFFC7E84C}"/>
              </a:ext>
            </a:extLst>
          </p:cNvPr>
          <p:cNvSpPr/>
          <p:nvPr/>
        </p:nvSpPr>
        <p:spPr>
          <a:xfrm>
            <a:off x="623888" y="1350963"/>
            <a:ext cx="100012" cy="184150"/>
          </a:xfrm>
          <a:custGeom>
            <a:avLst/>
            <a:gdLst>
              <a:gd name="connsiteX0" fmla="*/ 4101 w 243711"/>
              <a:gd name="connsiteY0" fmla="*/ 4091 h 447856"/>
              <a:gd name="connsiteX1" fmla="*/ 23882 w 243711"/>
              <a:gd name="connsiteY1" fmla="*/ 4091 h 447856"/>
              <a:gd name="connsiteX2" fmla="*/ 243711 w 243711"/>
              <a:gd name="connsiteY2" fmla="*/ 223921 h 447856"/>
              <a:gd name="connsiteX3" fmla="*/ 23882 w 243711"/>
              <a:gd name="connsiteY3" fmla="*/ 443812 h 447856"/>
              <a:gd name="connsiteX4" fmla="*/ 4101 w 243711"/>
              <a:gd name="connsiteY4" fmla="*/ 443812 h 447856"/>
              <a:gd name="connsiteX5" fmla="*/ 4101 w 243711"/>
              <a:gd name="connsiteY5" fmla="*/ 423969 h 447856"/>
              <a:gd name="connsiteX6" fmla="*/ 204149 w 243711"/>
              <a:gd name="connsiteY6" fmla="*/ 223921 h 447856"/>
              <a:gd name="connsiteX7" fmla="*/ 4101 w 243711"/>
              <a:gd name="connsiteY7" fmla="*/ 23935 h 447856"/>
              <a:gd name="connsiteX8" fmla="*/ 4101 w 243711"/>
              <a:gd name="connsiteY8" fmla="*/ 4091 h 4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1" h="447856">
                <a:moveTo>
                  <a:pt x="4101" y="4091"/>
                </a:moveTo>
                <a:cubicBezTo>
                  <a:pt x="9562" y="-1364"/>
                  <a:pt x="18420" y="-1364"/>
                  <a:pt x="23882" y="4091"/>
                </a:cubicBezTo>
                <a:lnTo>
                  <a:pt x="243711" y="223921"/>
                </a:lnTo>
                <a:lnTo>
                  <a:pt x="23882" y="443812"/>
                </a:lnTo>
                <a:cubicBezTo>
                  <a:pt x="18389" y="449205"/>
                  <a:pt x="9594" y="449205"/>
                  <a:pt x="4101" y="443812"/>
                </a:cubicBezTo>
                <a:cubicBezTo>
                  <a:pt x="-1367" y="438326"/>
                  <a:pt x="-1367" y="429455"/>
                  <a:pt x="4101" y="423969"/>
                </a:cubicBezTo>
                <a:lnTo>
                  <a:pt x="204149" y="223921"/>
                </a:lnTo>
                <a:lnTo>
                  <a:pt x="4101" y="23935"/>
                </a:lnTo>
                <a:cubicBezTo>
                  <a:pt x="-1367" y="18448"/>
                  <a:pt x="-1367" y="9578"/>
                  <a:pt x="4101" y="4091"/>
                </a:cubicBezTo>
              </a:path>
            </a:pathLst>
          </a:custGeom>
          <a:solidFill>
            <a:schemeClr val="accent6"/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42CF555-4A6A-1F86-A92A-AED399B31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90587"/>
          </a:xfrm>
        </p:spPr>
        <p:txBody>
          <a:bodyPr/>
          <a:lstStyle/>
          <a:p>
            <a:pPr algn="ctr" eaLnBrk="1" hangingPunct="1"/>
            <a:r>
              <a:rPr lang="sr-Cyrl-R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Пример примене Приносног приступа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C50C88A9-3966-3309-72EE-721DBE96D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D43C66-25BD-44C9-BA60-AF2959277A97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32255A91-6E5F-45E2-97E7-DD3BEF66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>
            <a:extLst>
              <a:ext uri="{FF2B5EF4-FFF2-40B4-BE49-F238E27FC236}">
                <a16:creationId xmlns:a16="http://schemas.microsoft.com/office/drawing/2014/main" id="{57B0CFE2-B825-A3C2-D47D-64D9385B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">
            <a:extLst>
              <a:ext uri="{FF2B5EF4-FFF2-40B4-BE49-F238E27FC236}">
                <a16:creationId xmlns:a16="http://schemas.microsoft.com/office/drawing/2014/main" id="{377DA68A-A996-D121-72D7-A891DB87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188"/>
            <a:ext cx="0" cy="2508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2696" rIns="0" bIns="-12696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endParaRPr lang="sr-Latn-RS" altLang="en-US"/>
          </a:p>
        </p:txBody>
      </p:sp>
      <p:pic>
        <p:nvPicPr>
          <p:cNvPr id="18439" name="Picture 2">
            <a:extLst>
              <a:ext uri="{FF2B5EF4-FFF2-40B4-BE49-F238E27FC236}">
                <a16:creationId xmlns:a16="http://schemas.microsoft.com/office/drawing/2014/main" id="{63A2A2C7-F4E7-1979-F7B3-4544EA313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1125"/>
            <a:ext cx="49530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>
            <a:extLst>
              <a:ext uri="{FF2B5EF4-FFF2-40B4-BE49-F238E27FC236}">
                <a16:creationId xmlns:a16="http://schemas.microsoft.com/office/drawing/2014/main" id="{A0877758-E96E-04FA-4376-0B5303174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33850"/>
            <a:ext cx="25590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1">
            <a:extLst>
              <a:ext uri="{FF2B5EF4-FFF2-40B4-BE49-F238E27FC236}">
                <a16:creationId xmlns:a16="http://schemas.microsoft.com/office/drawing/2014/main" id="{26A274F9-4702-0F10-8B26-6E12BE58E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16050"/>
            <a:ext cx="2743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sr-Cyrl-RS" altLang="en-US" sz="1500">
                <a:solidFill>
                  <a:srgbClr val="000000"/>
                </a:solidFill>
                <a:latin typeface="Georgia" panose="02040502050405020303" pitchFamily="18" charset="0"/>
              </a:rPr>
              <a:t>Ограничења: план пословања мора бити доступан; субјективност код доношења одлуке о применљивим претпоставкама итд.</a:t>
            </a:r>
            <a:endParaRPr lang="en-GB" altLang="en-US"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BC52E1E-B4FC-36F7-7DF9-7CD2D35B6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90587"/>
          </a:xfrm>
        </p:spPr>
        <p:txBody>
          <a:bodyPr/>
          <a:lstStyle/>
          <a:p>
            <a:pPr algn="ctr" eaLnBrk="1" hangingPunct="1"/>
            <a:r>
              <a:rPr lang="sr-Cyrl-R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Трошковни приступ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09F217E0-A522-80B1-C1ED-396EBCD2A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33BA86-C227-4AD4-99E0-E6E81DA26900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D6731A0F-7321-E067-7D01-752C3F0D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>
            <a:extLst>
              <a:ext uri="{FF2B5EF4-FFF2-40B4-BE49-F238E27FC236}">
                <a16:creationId xmlns:a16="http://schemas.microsoft.com/office/drawing/2014/main" id="{B580933B-3206-986A-EB0E-8E174E488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">
            <a:extLst>
              <a:ext uri="{FF2B5EF4-FFF2-40B4-BE49-F238E27FC236}">
                <a16:creationId xmlns:a16="http://schemas.microsoft.com/office/drawing/2014/main" id="{D53C4B5B-5406-0926-7467-8F25D24D0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188"/>
            <a:ext cx="0" cy="2508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2696" rIns="0" bIns="-12696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endParaRPr lang="sr-Latn-RS" alt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AA4F0B9-5D96-2C6D-E415-B02420CD3F68}"/>
              </a:ext>
            </a:extLst>
          </p:cNvPr>
          <p:cNvSpPr>
            <a:spLocks noGrp="1"/>
          </p:cNvSpPr>
          <p:nvPr/>
        </p:nvSpPr>
        <p:spPr>
          <a:xfrm>
            <a:off x="838200" y="1609725"/>
            <a:ext cx="3128963" cy="4319588"/>
          </a:xfrm>
          <a:prstGeom prst="rect">
            <a:avLst/>
          </a:prstGeom>
        </p:spPr>
        <p:txBody>
          <a:bodyPr lIns="0" tIns="0" rIns="0" bIns="0"/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21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Основни принцип Трошковног приступа (приступ нето имовине) је тај да је вредност друштва једнака збиру његових делова, тј. припадајуће имовине и обавеза.</a:t>
            </a:r>
          </a:p>
          <a:p>
            <a:pPr marL="0" lvl="1" indent="0">
              <a:spcAft>
                <a:spcPts val="21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Заснован је на премиси по којој рационалан, промишљен и обавештен купац неће за конкретну имовину која је предмет процењене платити више у односу на имовину истих или сличних карактеристика – принцип супституције. </a:t>
            </a:r>
          </a:p>
          <a:p>
            <a:pPr marL="0" lvl="1" indent="0">
              <a:spcAft>
                <a:spcPts val="21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У оквиру Трошковног приступа, вредност сваког средства може се одредити коришћењем било којег од три приступа за процену вредности сваког појединачног средства: Трошковни приступ, Тржишни приступ и Приносни приступ.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619B243-109D-ED05-B549-38584CBA11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1598613"/>
            <a:ext cx="36513" cy="4344987"/>
          </a:xfrm>
          <a:prstGeom prst="rect">
            <a:avLst/>
          </a:prstGeom>
          <a:solidFill>
            <a:schemeClr val="accent6"/>
          </a:solidFill>
        </p:spPr>
        <p:txBody>
          <a:bodyPr lIns="144000" tIns="144000" rIns="144000" bIns="14400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87" indent="-151287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sr-Latn-CS" sz="1000" b="0">
              <a:solidFill>
                <a:schemeClr val="tx1"/>
              </a:solidFill>
            </a:endParaRPr>
          </a:p>
        </p:txBody>
      </p:sp>
      <p:sp>
        <p:nvSpPr>
          <p:cNvPr id="5" name="Freeform 31">
            <a:extLst>
              <a:ext uri="{FF2B5EF4-FFF2-40B4-BE49-F238E27FC236}">
                <a16:creationId xmlns:a16="http://schemas.microsoft.com/office/drawing/2014/main" id="{F0D3E93D-F79D-7DF5-626C-8839C2561CAE}"/>
              </a:ext>
            </a:extLst>
          </p:cNvPr>
          <p:cNvSpPr/>
          <p:nvPr/>
        </p:nvSpPr>
        <p:spPr>
          <a:xfrm>
            <a:off x="623888" y="1595438"/>
            <a:ext cx="100012" cy="184150"/>
          </a:xfrm>
          <a:custGeom>
            <a:avLst/>
            <a:gdLst>
              <a:gd name="connsiteX0" fmla="*/ 4101 w 243711"/>
              <a:gd name="connsiteY0" fmla="*/ 4091 h 447856"/>
              <a:gd name="connsiteX1" fmla="*/ 23882 w 243711"/>
              <a:gd name="connsiteY1" fmla="*/ 4091 h 447856"/>
              <a:gd name="connsiteX2" fmla="*/ 243711 w 243711"/>
              <a:gd name="connsiteY2" fmla="*/ 223921 h 447856"/>
              <a:gd name="connsiteX3" fmla="*/ 23882 w 243711"/>
              <a:gd name="connsiteY3" fmla="*/ 443812 h 447856"/>
              <a:gd name="connsiteX4" fmla="*/ 4101 w 243711"/>
              <a:gd name="connsiteY4" fmla="*/ 443812 h 447856"/>
              <a:gd name="connsiteX5" fmla="*/ 4101 w 243711"/>
              <a:gd name="connsiteY5" fmla="*/ 423969 h 447856"/>
              <a:gd name="connsiteX6" fmla="*/ 204149 w 243711"/>
              <a:gd name="connsiteY6" fmla="*/ 223921 h 447856"/>
              <a:gd name="connsiteX7" fmla="*/ 4101 w 243711"/>
              <a:gd name="connsiteY7" fmla="*/ 23935 h 447856"/>
              <a:gd name="connsiteX8" fmla="*/ 4101 w 243711"/>
              <a:gd name="connsiteY8" fmla="*/ 4091 h 4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1" h="447856">
                <a:moveTo>
                  <a:pt x="4101" y="4091"/>
                </a:moveTo>
                <a:cubicBezTo>
                  <a:pt x="9562" y="-1364"/>
                  <a:pt x="18420" y="-1364"/>
                  <a:pt x="23882" y="4091"/>
                </a:cubicBezTo>
                <a:lnTo>
                  <a:pt x="243711" y="223921"/>
                </a:lnTo>
                <a:lnTo>
                  <a:pt x="23882" y="443812"/>
                </a:lnTo>
                <a:cubicBezTo>
                  <a:pt x="18389" y="449205"/>
                  <a:pt x="9594" y="449205"/>
                  <a:pt x="4101" y="443812"/>
                </a:cubicBezTo>
                <a:cubicBezTo>
                  <a:pt x="-1367" y="438326"/>
                  <a:pt x="-1367" y="429455"/>
                  <a:pt x="4101" y="423969"/>
                </a:cubicBezTo>
                <a:lnTo>
                  <a:pt x="204149" y="223921"/>
                </a:lnTo>
                <a:lnTo>
                  <a:pt x="4101" y="23935"/>
                </a:lnTo>
                <a:cubicBezTo>
                  <a:pt x="-1367" y="18448"/>
                  <a:pt x="-1367" y="9578"/>
                  <a:pt x="4101" y="4091"/>
                </a:cubicBezTo>
              </a:path>
            </a:pathLst>
          </a:custGeom>
          <a:solidFill>
            <a:schemeClr val="accent6"/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12CC245E-5267-4524-0DC9-AECDFDE24D30}"/>
              </a:ext>
            </a:extLst>
          </p:cNvPr>
          <p:cNvSpPr/>
          <p:nvPr/>
        </p:nvSpPr>
        <p:spPr>
          <a:xfrm>
            <a:off x="642938" y="2346325"/>
            <a:ext cx="101600" cy="184150"/>
          </a:xfrm>
          <a:custGeom>
            <a:avLst/>
            <a:gdLst>
              <a:gd name="connsiteX0" fmla="*/ 4101 w 243711"/>
              <a:gd name="connsiteY0" fmla="*/ 4091 h 447856"/>
              <a:gd name="connsiteX1" fmla="*/ 23882 w 243711"/>
              <a:gd name="connsiteY1" fmla="*/ 4091 h 447856"/>
              <a:gd name="connsiteX2" fmla="*/ 243711 w 243711"/>
              <a:gd name="connsiteY2" fmla="*/ 223921 h 447856"/>
              <a:gd name="connsiteX3" fmla="*/ 23882 w 243711"/>
              <a:gd name="connsiteY3" fmla="*/ 443812 h 447856"/>
              <a:gd name="connsiteX4" fmla="*/ 4101 w 243711"/>
              <a:gd name="connsiteY4" fmla="*/ 443812 h 447856"/>
              <a:gd name="connsiteX5" fmla="*/ 4101 w 243711"/>
              <a:gd name="connsiteY5" fmla="*/ 423969 h 447856"/>
              <a:gd name="connsiteX6" fmla="*/ 204149 w 243711"/>
              <a:gd name="connsiteY6" fmla="*/ 223921 h 447856"/>
              <a:gd name="connsiteX7" fmla="*/ 4101 w 243711"/>
              <a:gd name="connsiteY7" fmla="*/ 23935 h 447856"/>
              <a:gd name="connsiteX8" fmla="*/ 4101 w 243711"/>
              <a:gd name="connsiteY8" fmla="*/ 4091 h 4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1" h="447856">
                <a:moveTo>
                  <a:pt x="4101" y="4091"/>
                </a:moveTo>
                <a:cubicBezTo>
                  <a:pt x="9562" y="-1364"/>
                  <a:pt x="18420" y="-1364"/>
                  <a:pt x="23882" y="4091"/>
                </a:cubicBezTo>
                <a:lnTo>
                  <a:pt x="243711" y="223921"/>
                </a:lnTo>
                <a:lnTo>
                  <a:pt x="23882" y="443812"/>
                </a:lnTo>
                <a:cubicBezTo>
                  <a:pt x="18389" y="449205"/>
                  <a:pt x="9594" y="449205"/>
                  <a:pt x="4101" y="443812"/>
                </a:cubicBezTo>
                <a:cubicBezTo>
                  <a:pt x="-1367" y="438326"/>
                  <a:pt x="-1367" y="429455"/>
                  <a:pt x="4101" y="423969"/>
                </a:cubicBezTo>
                <a:lnTo>
                  <a:pt x="204149" y="223921"/>
                </a:lnTo>
                <a:lnTo>
                  <a:pt x="4101" y="23935"/>
                </a:lnTo>
                <a:cubicBezTo>
                  <a:pt x="-1367" y="18448"/>
                  <a:pt x="-1367" y="9578"/>
                  <a:pt x="4101" y="4091"/>
                </a:cubicBezTo>
              </a:path>
            </a:pathLst>
          </a:custGeom>
          <a:solidFill>
            <a:schemeClr val="accent6"/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id="{651D8DF2-A996-3CEA-2075-6208920FE003}"/>
              </a:ext>
            </a:extLst>
          </p:cNvPr>
          <p:cNvSpPr/>
          <p:nvPr/>
        </p:nvSpPr>
        <p:spPr>
          <a:xfrm>
            <a:off x="649288" y="3413125"/>
            <a:ext cx="101600" cy="184150"/>
          </a:xfrm>
          <a:custGeom>
            <a:avLst/>
            <a:gdLst>
              <a:gd name="connsiteX0" fmla="*/ 4101 w 243711"/>
              <a:gd name="connsiteY0" fmla="*/ 4091 h 447856"/>
              <a:gd name="connsiteX1" fmla="*/ 23882 w 243711"/>
              <a:gd name="connsiteY1" fmla="*/ 4091 h 447856"/>
              <a:gd name="connsiteX2" fmla="*/ 243711 w 243711"/>
              <a:gd name="connsiteY2" fmla="*/ 223921 h 447856"/>
              <a:gd name="connsiteX3" fmla="*/ 23882 w 243711"/>
              <a:gd name="connsiteY3" fmla="*/ 443812 h 447856"/>
              <a:gd name="connsiteX4" fmla="*/ 4101 w 243711"/>
              <a:gd name="connsiteY4" fmla="*/ 443812 h 447856"/>
              <a:gd name="connsiteX5" fmla="*/ 4101 w 243711"/>
              <a:gd name="connsiteY5" fmla="*/ 423969 h 447856"/>
              <a:gd name="connsiteX6" fmla="*/ 204149 w 243711"/>
              <a:gd name="connsiteY6" fmla="*/ 223921 h 447856"/>
              <a:gd name="connsiteX7" fmla="*/ 4101 w 243711"/>
              <a:gd name="connsiteY7" fmla="*/ 23935 h 447856"/>
              <a:gd name="connsiteX8" fmla="*/ 4101 w 243711"/>
              <a:gd name="connsiteY8" fmla="*/ 4091 h 4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1" h="447856">
                <a:moveTo>
                  <a:pt x="4101" y="4091"/>
                </a:moveTo>
                <a:cubicBezTo>
                  <a:pt x="9562" y="-1364"/>
                  <a:pt x="18420" y="-1364"/>
                  <a:pt x="23882" y="4091"/>
                </a:cubicBezTo>
                <a:lnTo>
                  <a:pt x="243711" y="223921"/>
                </a:lnTo>
                <a:lnTo>
                  <a:pt x="23882" y="443812"/>
                </a:lnTo>
                <a:cubicBezTo>
                  <a:pt x="18389" y="449205"/>
                  <a:pt x="9594" y="449205"/>
                  <a:pt x="4101" y="443812"/>
                </a:cubicBezTo>
                <a:cubicBezTo>
                  <a:pt x="-1367" y="438326"/>
                  <a:pt x="-1367" y="429455"/>
                  <a:pt x="4101" y="423969"/>
                </a:cubicBezTo>
                <a:lnTo>
                  <a:pt x="204149" y="223921"/>
                </a:lnTo>
                <a:lnTo>
                  <a:pt x="4101" y="23935"/>
                </a:lnTo>
                <a:cubicBezTo>
                  <a:pt x="-1367" y="18448"/>
                  <a:pt x="-1367" y="9578"/>
                  <a:pt x="4101" y="4091"/>
                </a:cubicBezTo>
              </a:path>
            </a:pathLst>
          </a:custGeom>
          <a:solidFill>
            <a:schemeClr val="accent6"/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grpSp>
        <p:nvGrpSpPr>
          <p:cNvPr id="19468" name="Google Shape;536;p11">
            <a:extLst>
              <a:ext uri="{FF2B5EF4-FFF2-40B4-BE49-F238E27FC236}">
                <a16:creationId xmlns:a16="http://schemas.microsoft.com/office/drawing/2014/main" id="{2854460A-E2C5-2389-2810-2169A5951FE9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87513"/>
            <a:ext cx="3532188" cy="3535362"/>
            <a:chOff x="6103063" y="2268463"/>
            <a:chExt cx="4143052" cy="4144936"/>
          </a:xfrm>
        </p:grpSpPr>
        <p:sp>
          <p:nvSpPr>
            <p:cNvPr id="11" name="Google Shape;537;p11">
              <a:extLst>
                <a:ext uri="{FF2B5EF4-FFF2-40B4-BE49-F238E27FC236}">
                  <a16:creationId xmlns:a16="http://schemas.microsoft.com/office/drawing/2014/main" id="{ABCF261E-C4EF-AD96-75FE-18F04F40FAC0}"/>
                </a:ext>
              </a:extLst>
            </p:cNvPr>
            <p:cNvSpPr/>
            <p:nvPr/>
          </p:nvSpPr>
          <p:spPr>
            <a:xfrm>
              <a:off x="6103063" y="2274046"/>
              <a:ext cx="2169284" cy="647705"/>
            </a:xfrm>
            <a:prstGeom prst="homePlate">
              <a:avLst>
                <a:gd name="adj" fmla="val 43042"/>
              </a:avLst>
            </a:pr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474" name="Google Shape;538;p11">
              <a:extLst>
                <a:ext uri="{FF2B5EF4-FFF2-40B4-BE49-F238E27FC236}">
                  <a16:creationId xmlns:a16="http://schemas.microsoft.com/office/drawing/2014/main" id="{826DB7AB-7CE2-BF1F-F5D4-B01759B93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064" y="3694170"/>
              <a:ext cx="1287517" cy="2349112"/>
            </a:xfrm>
            <a:custGeom>
              <a:avLst/>
              <a:gdLst>
                <a:gd name="T0" fmla="*/ 2147483646 w 233"/>
                <a:gd name="T1" fmla="*/ 2147483646 h 425"/>
                <a:gd name="T2" fmla="*/ 2147483646 w 233"/>
                <a:gd name="T3" fmla="*/ 2147483646 h 425"/>
                <a:gd name="T4" fmla="*/ 2147483646 w 233"/>
                <a:gd name="T5" fmla="*/ 0 h 425"/>
                <a:gd name="T6" fmla="*/ 2147483646 w 233"/>
                <a:gd name="T7" fmla="*/ 2147483646 h 425"/>
                <a:gd name="T8" fmla="*/ 0 w 233"/>
                <a:gd name="T9" fmla="*/ 2147483646 h 425"/>
                <a:gd name="T10" fmla="*/ 2147483646 w 233"/>
                <a:gd name="T11" fmla="*/ 2147483646 h 425"/>
                <a:gd name="T12" fmla="*/ 2147483646 w 233"/>
                <a:gd name="T13" fmla="*/ 2147483646 h 425"/>
                <a:gd name="T14" fmla="*/ 2147483646 w 233"/>
                <a:gd name="T15" fmla="*/ 2147483646 h 4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" h="425" extrusionOk="0">
                  <a:moveTo>
                    <a:pt x="233" y="328"/>
                  </a:moveTo>
                  <a:cubicBezTo>
                    <a:pt x="147" y="270"/>
                    <a:pt x="107" y="168"/>
                    <a:pt x="125" y="7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4" y="59"/>
                    <a:pt x="0" y="88"/>
                    <a:pt x="0" y="117"/>
                  </a:cubicBezTo>
                  <a:cubicBezTo>
                    <a:pt x="0" y="245"/>
                    <a:pt x="64" y="358"/>
                    <a:pt x="162" y="425"/>
                  </a:cubicBezTo>
                  <a:cubicBezTo>
                    <a:pt x="154" y="346"/>
                    <a:pt x="154" y="346"/>
                    <a:pt x="154" y="346"/>
                  </a:cubicBezTo>
                  <a:lnTo>
                    <a:pt x="233" y="328"/>
                  </a:lnTo>
                  <a:close/>
                </a:path>
              </a:pathLst>
            </a:custGeom>
            <a:solidFill>
              <a:srgbClr val="EB8C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/>
            <a:lstStyle/>
            <a:p>
              <a:endParaRPr lang="en-GB"/>
            </a:p>
          </p:txBody>
        </p:sp>
        <p:sp>
          <p:nvSpPr>
            <p:cNvPr id="19475" name="Google Shape;539;p11">
              <a:extLst>
                <a:ext uri="{FF2B5EF4-FFF2-40B4-BE49-F238E27FC236}">
                  <a16:creationId xmlns:a16="http://schemas.microsoft.com/office/drawing/2014/main" id="{87B97CFD-02D2-8986-AF26-0F39D39D4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2322" y="2268463"/>
              <a:ext cx="1963507" cy="1650421"/>
            </a:xfrm>
            <a:custGeom>
              <a:avLst/>
              <a:gdLst>
                <a:gd name="T0" fmla="*/ 0 w 10000"/>
                <a:gd name="T1" fmla="*/ 2147483646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0 h 10000"/>
                <a:gd name="T12" fmla="*/ 0 w 10000"/>
                <a:gd name="T13" fmla="*/ 0 h 10000"/>
                <a:gd name="T14" fmla="*/ 2147483646 w 10000"/>
                <a:gd name="T15" fmla="*/ 2147483646 h 10000"/>
                <a:gd name="T16" fmla="*/ 0 w 10000"/>
                <a:gd name="T17" fmla="*/ 2147483646 h 1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00" h="10000" extrusionOk="0">
                  <a:moveTo>
                    <a:pt x="0" y="3955"/>
                  </a:moveTo>
                  <a:cubicBezTo>
                    <a:pt x="1308" y="4026"/>
                    <a:pt x="2648" y="4362"/>
                    <a:pt x="3859" y="5201"/>
                  </a:cubicBezTo>
                  <a:cubicBezTo>
                    <a:pt x="5155" y="6074"/>
                    <a:pt x="6113" y="7383"/>
                    <a:pt x="6732" y="8893"/>
                  </a:cubicBezTo>
                  <a:lnTo>
                    <a:pt x="8873" y="10000"/>
                  </a:lnTo>
                  <a:lnTo>
                    <a:pt x="10000" y="7718"/>
                  </a:lnTo>
                  <a:cubicBezTo>
                    <a:pt x="8423" y="3188"/>
                    <a:pt x="4648" y="0"/>
                    <a:pt x="282" y="0"/>
                  </a:cubicBezTo>
                  <a:lnTo>
                    <a:pt x="0" y="0"/>
                  </a:lnTo>
                  <a:lnTo>
                    <a:pt x="1493" y="2013"/>
                  </a:lnTo>
                  <a:lnTo>
                    <a:pt x="0" y="3955"/>
                  </a:lnTo>
                  <a:close/>
                </a:path>
              </a:pathLst>
            </a:custGeom>
            <a:solidFill>
              <a:srgbClr val="7135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/>
            <a:lstStyle/>
            <a:p>
              <a:endParaRPr lang="en-GB"/>
            </a:p>
          </p:txBody>
        </p:sp>
        <p:sp>
          <p:nvSpPr>
            <p:cNvPr id="14" name="Google Shape;540;p11">
              <a:extLst>
                <a:ext uri="{FF2B5EF4-FFF2-40B4-BE49-F238E27FC236}">
                  <a16:creationId xmlns:a16="http://schemas.microsoft.com/office/drawing/2014/main" id="{171FF304-0CE1-FCAB-F9BA-5BED44B1D8A0}"/>
                </a:ext>
              </a:extLst>
            </p:cNvPr>
            <p:cNvSpPr/>
            <p:nvPr/>
          </p:nvSpPr>
          <p:spPr>
            <a:xfrm>
              <a:off x="9099095" y="3653211"/>
              <a:ext cx="1147020" cy="2257659"/>
            </a:xfrm>
            <a:custGeom>
              <a:avLst/>
              <a:gdLst/>
              <a:ahLst/>
              <a:cxnLst/>
              <a:rect l="l" t="t" r="r" b="b"/>
              <a:pathLst>
                <a:path w="207" h="408" extrusionOk="0">
                  <a:moveTo>
                    <a:pt x="207" y="124"/>
                  </a:moveTo>
                  <a:cubicBezTo>
                    <a:pt x="207" y="81"/>
                    <a:pt x="200" y="39"/>
                    <a:pt x="186" y="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96" y="105"/>
                    <a:pt x="92" y="183"/>
                    <a:pt x="52" y="251"/>
                  </a:cubicBezTo>
                  <a:cubicBezTo>
                    <a:pt x="40" y="273"/>
                    <a:pt x="25" y="292"/>
                    <a:pt x="8" y="308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77" y="408"/>
                    <a:pt x="77" y="408"/>
                    <a:pt x="77" y="408"/>
                  </a:cubicBezTo>
                  <a:cubicBezTo>
                    <a:pt x="157" y="340"/>
                    <a:pt x="207" y="238"/>
                    <a:pt x="207" y="1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/>
              </a:pPr>
              <a:endParaRPr sz="1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477" name="Google Shape;541;p11">
              <a:extLst>
                <a:ext uri="{FF2B5EF4-FFF2-40B4-BE49-F238E27FC236}">
                  <a16:creationId xmlns:a16="http://schemas.microsoft.com/office/drawing/2014/main" id="{ACCDBD86-A89F-9B20-ADC9-75D1F359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7813" y="5444674"/>
              <a:ext cx="2374676" cy="968725"/>
            </a:xfrm>
            <a:custGeom>
              <a:avLst/>
              <a:gdLst>
                <a:gd name="T0" fmla="*/ 2147483646 w 430"/>
                <a:gd name="T1" fmla="*/ 0 h 175"/>
                <a:gd name="T2" fmla="*/ 2147483646 w 430"/>
                <a:gd name="T3" fmla="*/ 2147483646 h 175"/>
                <a:gd name="T4" fmla="*/ 0 w 430"/>
                <a:gd name="T5" fmla="*/ 2147483646 h 175"/>
                <a:gd name="T6" fmla="*/ 2147483646 w 430"/>
                <a:gd name="T7" fmla="*/ 2147483646 h 175"/>
                <a:gd name="T8" fmla="*/ 2147483646 w 430"/>
                <a:gd name="T9" fmla="*/ 2147483646 h 175"/>
                <a:gd name="T10" fmla="*/ 2147483646 w 430"/>
                <a:gd name="T11" fmla="*/ 2147483646 h 175"/>
                <a:gd name="T12" fmla="*/ 2147483646 w 430"/>
                <a:gd name="T13" fmla="*/ 2147483646 h 175"/>
                <a:gd name="T14" fmla="*/ 2147483646 w 430"/>
                <a:gd name="T15" fmla="*/ 0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175" extrusionOk="0">
                  <a:moveTo>
                    <a:pt x="360" y="0"/>
                  </a:moveTo>
                  <a:cubicBezTo>
                    <a:pt x="282" y="61"/>
                    <a:pt x="173" y="73"/>
                    <a:pt x="82" y="2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64" y="155"/>
                    <a:pt x="131" y="175"/>
                    <a:pt x="203" y="175"/>
                  </a:cubicBezTo>
                  <a:cubicBezTo>
                    <a:pt x="288" y="175"/>
                    <a:pt x="367" y="146"/>
                    <a:pt x="430" y="98"/>
                  </a:cubicBezTo>
                  <a:cubicBezTo>
                    <a:pt x="352" y="80"/>
                    <a:pt x="352" y="80"/>
                    <a:pt x="352" y="80"/>
                  </a:cubicBezTo>
                  <a:lnTo>
                    <a:pt x="36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/>
            <a:lstStyle/>
            <a:p>
              <a:endParaRPr lang="en-GB"/>
            </a:p>
          </p:txBody>
        </p:sp>
        <p:sp>
          <p:nvSpPr>
            <p:cNvPr id="19478" name="Google Shape;542;p11">
              <a:extLst>
                <a:ext uri="{FF2B5EF4-FFF2-40B4-BE49-F238E27FC236}">
                  <a16:creationId xmlns:a16="http://schemas.microsoft.com/office/drawing/2014/main" id="{A0BEC55A-14FB-C2FC-D314-F2E66938F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856" y="2324300"/>
              <a:ext cx="1932803" cy="189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/>
              <a:r>
                <a:rPr lang="sr-Cyrl-RS" altLang="en-US" sz="1000">
                  <a:solidFill>
                    <a:srgbClr val="FFFFFF"/>
                  </a:solidFill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  <a:sym typeface="Georgia" panose="02040502050405020303" pitchFamily="18" charset="0"/>
                </a:rPr>
                <a:t>Корекција биланса стања</a:t>
              </a:r>
              <a:endParaRPr lang="en-US" altLang="en-US" sz="1000">
                <a:solidFill>
                  <a:srgbClr val="FFFFF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endParaRPr>
            </a:p>
          </p:txBody>
        </p:sp>
        <p:sp>
          <p:nvSpPr>
            <p:cNvPr id="19479" name="Google Shape;544;p11">
              <a:extLst>
                <a:ext uri="{FF2B5EF4-FFF2-40B4-BE49-F238E27FC236}">
                  <a16:creationId xmlns:a16="http://schemas.microsoft.com/office/drawing/2014/main" id="{BE10FC38-6DEB-76DC-2B7D-F4B2B7BC8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843" y="3126240"/>
              <a:ext cx="2448001" cy="2448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 anchor="ctr"/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/>
              <a:endParaRPr lang="en-US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80" name="Google Shape;545;p11">
              <a:extLst>
                <a:ext uri="{FF2B5EF4-FFF2-40B4-BE49-F238E27FC236}">
                  <a16:creationId xmlns:a16="http://schemas.microsoft.com/office/drawing/2014/main" id="{FABB8452-A749-527A-ABF8-015554668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155" y="3843101"/>
              <a:ext cx="1812565" cy="104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algn="ctr"/>
              <a:r>
                <a:rPr lang="sr-Cyrl-RS" altLang="en-US" sz="1200" b="1" i="1">
                  <a:solidFill>
                    <a:srgbClr val="0E2841"/>
                  </a:solidFill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  <a:sym typeface="Georgia" panose="02040502050405020303" pitchFamily="18" charset="0"/>
                </a:rPr>
                <a:t>Анализа вредности капитала</a:t>
              </a:r>
              <a:endParaRPr lang="en-US" altLang="en-US" sz="1200" b="1" i="1">
                <a:solidFill>
                  <a:srgbClr val="0E284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endParaRPr>
            </a:p>
          </p:txBody>
        </p:sp>
      </p:grpSp>
      <p:sp>
        <p:nvSpPr>
          <p:cNvPr id="19469" name="Google Shape;542;p11">
            <a:extLst>
              <a:ext uri="{FF2B5EF4-FFF2-40B4-BE49-F238E27FC236}">
                <a16:creationId xmlns:a16="http://schemas.microsoft.com/office/drawing/2014/main" id="{965883EB-953F-26C7-20A6-7E0A11D45341}"/>
              </a:ext>
            </a:extLst>
          </p:cNvPr>
          <p:cNvSpPr>
            <a:spLocks noChangeArrowheads="1"/>
          </p:cNvSpPr>
          <p:nvPr/>
        </p:nvSpPr>
        <p:spPr bwMode="auto">
          <a:xfrm rot="3130821">
            <a:off x="6666706" y="2128045"/>
            <a:ext cx="164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/>
            <a:r>
              <a:rPr lang="sr-Cyrl-RS" altLang="en-US" sz="1000">
                <a:solidFill>
                  <a:srgbClr val="FFFFF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Вредновање нематеријалне имовине</a:t>
            </a:r>
            <a:endParaRPr lang="en-US" altLang="en-US" sz="1000">
              <a:solidFill>
                <a:srgbClr val="FFFFFF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9470" name="Google Shape;542;p11">
            <a:extLst>
              <a:ext uri="{FF2B5EF4-FFF2-40B4-BE49-F238E27FC236}">
                <a16:creationId xmlns:a16="http://schemas.microsoft.com/office/drawing/2014/main" id="{BD30B127-0960-66F2-9AA3-9E2B3512A4FA}"/>
              </a:ext>
            </a:extLst>
          </p:cNvPr>
          <p:cNvSpPr>
            <a:spLocks noChangeArrowheads="1"/>
          </p:cNvSpPr>
          <p:nvPr/>
        </p:nvSpPr>
        <p:spPr bwMode="auto">
          <a:xfrm rot="-3279335">
            <a:off x="7178675" y="3889376"/>
            <a:ext cx="1647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/>
            <a:r>
              <a:rPr lang="sr-Cyrl-RS" altLang="en-US" sz="1000">
                <a:solidFill>
                  <a:srgbClr val="FFFFF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Вредновање материјалне имовине</a:t>
            </a:r>
            <a:endParaRPr lang="en-US" altLang="en-US" sz="1000">
              <a:solidFill>
                <a:srgbClr val="FFFFFF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9471" name="Google Shape;542;p11">
            <a:extLst>
              <a:ext uri="{FF2B5EF4-FFF2-40B4-BE49-F238E27FC236}">
                <a16:creationId xmlns:a16="http://schemas.microsoft.com/office/drawing/2014/main" id="{F6A69C72-A557-7534-702B-97A3C19F9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4675188"/>
            <a:ext cx="164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/>
            <a:r>
              <a:rPr lang="sr-Cyrl-RS" altLang="en-US" sz="1000">
                <a:solidFill>
                  <a:srgbClr val="FFFFF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Вредновање финансијских пласмана и других средстава</a:t>
            </a:r>
            <a:endParaRPr lang="en-US" altLang="en-US" sz="1000">
              <a:solidFill>
                <a:srgbClr val="FFFFFF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9472" name="Google Shape;542;p11">
            <a:extLst>
              <a:ext uri="{FF2B5EF4-FFF2-40B4-BE49-F238E27FC236}">
                <a16:creationId xmlns:a16="http://schemas.microsoft.com/office/drawing/2014/main" id="{EAD78CB5-58A1-4771-BEE7-6E54DD5A4BDA}"/>
              </a:ext>
            </a:extLst>
          </p:cNvPr>
          <p:cNvSpPr>
            <a:spLocks noChangeArrowheads="1"/>
          </p:cNvSpPr>
          <p:nvPr/>
        </p:nvSpPr>
        <p:spPr bwMode="auto">
          <a:xfrm rot="4163445">
            <a:off x="4526756" y="3674269"/>
            <a:ext cx="1646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/>
            <a:r>
              <a:rPr lang="sr-Cyrl-RS" altLang="en-US" sz="1000">
                <a:solidFill>
                  <a:srgbClr val="FFFFF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Вредновање постојећих и потенцијалних обавеза</a:t>
            </a:r>
            <a:endParaRPr lang="en-US" altLang="en-US" sz="1000">
              <a:solidFill>
                <a:srgbClr val="FFFFFF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3E7904D-451C-40CC-D8E5-BB1D03500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90587"/>
          </a:xfrm>
        </p:spPr>
        <p:txBody>
          <a:bodyPr/>
          <a:lstStyle/>
          <a:p>
            <a:pPr algn="ctr" eaLnBrk="1" hangingPunct="1"/>
            <a:r>
              <a:rPr lang="sr-Cyrl-R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Пример примене Трошковног приступа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A65E083-31B5-1EA8-B4A8-A25B1B8B4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3C0B20-3314-442A-8EC3-A8EE9B3469A4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7A943FB8-0BA5-C537-ACC9-16F467548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>
            <a:extLst>
              <a:ext uri="{FF2B5EF4-FFF2-40B4-BE49-F238E27FC236}">
                <a16:creationId xmlns:a16="http://schemas.microsoft.com/office/drawing/2014/main" id="{4651F3F8-FA48-24F1-6887-404BD1CD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1">
            <a:extLst>
              <a:ext uri="{FF2B5EF4-FFF2-40B4-BE49-F238E27FC236}">
                <a16:creationId xmlns:a16="http://schemas.microsoft.com/office/drawing/2014/main" id="{FA080495-B0E7-3E56-F31C-BE32A1BCB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188"/>
            <a:ext cx="0" cy="2508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2696" rIns="0" bIns="-12696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endParaRPr lang="sr-Latn-RS" altLang="en-US"/>
          </a:p>
        </p:txBody>
      </p:sp>
      <p:sp>
        <p:nvSpPr>
          <p:cNvPr id="20487" name="TextBox 9">
            <a:extLst>
              <a:ext uri="{FF2B5EF4-FFF2-40B4-BE49-F238E27FC236}">
                <a16:creationId xmlns:a16="http://schemas.microsoft.com/office/drawing/2014/main" id="{4E4F04CC-BBE0-3994-8988-58510B78C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308600"/>
            <a:ext cx="274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sr-Cyrl-RS" altLang="en-US" sz="1500">
                <a:solidFill>
                  <a:srgbClr val="000000"/>
                </a:solidFill>
                <a:latin typeface="Georgia" panose="02040502050405020303" pitchFamily="18" charset="0"/>
              </a:rPr>
              <a:t>Ограничења: неопходан увид у аналитичке детаље; неприменљив за велики број друштава</a:t>
            </a:r>
            <a:endParaRPr lang="en-GB" altLang="en-US" sz="1500"/>
          </a:p>
        </p:txBody>
      </p:sp>
      <p:pic>
        <p:nvPicPr>
          <p:cNvPr id="20488" name="Picture 16">
            <a:extLst>
              <a:ext uri="{FF2B5EF4-FFF2-40B4-BE49-F238E27FC236}">
                <a16:creationId xmlns:a16="http://schemas.microsoft.com/office/drawing/2014/main" id="{957F9B86-47EC-08A6-F21F-C20FE23E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3313"/>
            <a:ext cx="4516438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A3DD2DB-4DB4-860A-9439-5D5D5D7C9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90587"/>
          </a:xfrm>
        </p:spPr>
        <p:txBody>
          <a:bodyPr/>
          <a:lstStyle/>
          <a:p>
            <a:pPr algn="ctr" eaLnBrk="1" hangingPunct="1"/>
            <a:r>
              <a:rPr lang="ru-RU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Практични изазови процене вредности капитала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37CF099E-3BA4-F339-423F-742DF26DF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1768FF-BD60-4A84-AE56-BB790CD2F03D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088BB1FE-06F8-A2F5-2169-3982B8F8A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>
            <a:extLst>
              <a:ext uri="{FF2B5EF4-FFF2-40B4-BE49-F238E27FC236}">
                <a16:creationId xmlns:a16="http://schemas.microsoft.com/office/drawing/2014/main" id="{AE0A1C5D-0818-0D5D-9225-6B77F09B0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Content Placeholder 2">
            <a:extLst>
              <a:ext uri="{FF2B5EF4-FFF2-40B4-BE49-F238E27FC236}">
                <a16:creationId xmlns:a16="http://schemas.microsoft.com/office/drawing/2014/main" id="{82FD5D51-010B-9614-FD23-5121612CF5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5325" y="1417638"/>
            <a:ext cx="7753350" cy="46386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Процена вредности капитала (као ни било које друге имовине осим некретнина) није детаљно регулисана у српском праву: недостатак јасног законског оквира, локалних стандарда и прописане методологије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Дефиниција квалификованог, професионалног проценитеља капитала (као и друге врсте имовине осим некретнина)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Доступност и поузданости података који су релевантни за процену вредности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Реалност претпоставки на којима је базирана пројекција пословања која је релевантна основа за примену приносног приступа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Изазови у примени тржишног приступа, махом у вези са идентификацијом компанија које су ближе упоредиве са предметом процене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Интервал вредности (са очекиваном вредностима) може бити корисна пракса у оваквом окружењу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Неажурност процена вредности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84EBCD3-1327-D34E-095F-40A554F5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006475"/>
          </a:xfrm>
        </p:spPr>
        <p:txBody>
          <a:bodyPr/>
          <a:lstStyle/>
          <a:p>
            <a:pPr algn="ctr" eaLnBrk="1" hangingPunct="1"/>
            <a:r>
              <a:rPr lang="sr-Cyrl-RS" altLang="en-US" sz="3600">
                <a:latin typeface="Calibri" panose="020F0502020204030204" pitchFamily="34" charset="0"/>
                <a:cs typeface="Calibri" panose="020F0502020204030204" pitchFamily="34" charset="0"/>
              </a:rPr>
              <a:t>Поступак процене вредности</a:t>
            </a:r>
            <a:br>
              <a:rPr lang="sr-Cyrl-RS" altLang="en-US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en-US" sz="150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разумевање прошлих, тренутних и будућих операција друштва; анализа економског окружења и индустрије; анализа финансијских перформанси и стања предмета процене и примена метода процене</a:t>
            </a:r>
            <a:endParaRPr lang="sr-Latn-RS" altLang="en-US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CCD11-C503-56FC-3FA0-0CEB6CAF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048FA-6B23-41B9-8941-3CDDDE47EDC5}" type="slidenum">
              <a:rPr lang="en-US" altLang="sr-Latn-RS" smtClean="0"/>
              <a:pPr>
                <a:defRPr/>
              </a:pPr>
              <a:t>15</a:t>
            </a:fld>
            <a:endParaRPr lang="en-US" altLang="sr-Latn-RS"/>
          </a:p>
        </p:txBody>
      </p:sp>
      <p:sp>
        <p:nvSpPr>
          <p:cNvPr id="22532" name="Google Shape;1339;p104">
            <a:extLst>
              <a:ext uri="{FF2B5EF4-FFF2-40B4-BE49-F238E27FC236}">
                <a16:creationId xmlns:a16="http://schemas.microsoft.com/office/drawing/2014/main" id="{98A8D331-C8BB-DD44-FC3B-C841B34A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06600"/>
            <a:ext cx="2709862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 marL="128588" indent="-128588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buClr>
                <a:srgbClr val="0F9ED5"/>
              </a:buClr>
              <a:buSzPts val="1000"/>
              <a:buFont typeface="Noto Sans Symbols"/>
              <a:buChar char="▪"/>
            </a:pPr>
            <a:r>
              <a:rPr lang="ru-RU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Прикупљање општих информација о предмету процене, као што су: опис, делатност и пословни догађаји, статусне промене, кључне аквизиције и отуђења итд. </a:t>
            </a:r>
          </a:p>
          <a:p>
            <a:pPr>
              <a:buClr>
                <a:srgbClr val="0F9ED5"/>
              </a:buClr>
              <a:buSzPts val="1000"/>
              <a:buFont typeface="Noto Sans Symbols"/>
              <a:buChar char="▪"/>
            </a:pPr>
            <a:r>
              <a:rPr lang="ru-RU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Прикупљање информација о историјским финансијским резултатима предмета процене</a:t>
            </a:r>
          </a:p>
          <a:p>
            <a:pPr>
              <a:buClr>
                <a:srgbClr val="0F9ED5"/>
              </a:buClr>
              <a:buSzPts val="1000"/>
              <a:buFont typeface="Noto Sans Symbols"/>
              <a:buChar char="▪"/>
            </a:pPr>
            <a:r>
              <a:rPr lang="ru-RU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Прикупљање информација и документација о пословним плановима предмета процене</a:t>
            </a:r>
          </a:p>
          <a:p>
            <a:pPr>
              <a:buClr>
                <a:srgbClr val="0F9ED5"/>
              </a:buClr>
              <a:buSzPts val="1000"/>
              <a:buFont typeface="Noto Sans Symbols"/>
              <a:buChar char="▪"/>
            </a:pPr>
            <a:r>
              <a:rPr lang="ru-RU" altLang="en-US" sz="1200"/>
              <a:t>Прикупљање тржишних података о економским и индустријским кретањима и трендовима и конкурентском окружењу</a:t>
            </a:r>
          </a:p>
          <a:p>
            <a:pPr>
              <a:buClr>
                <a:srgbClr val="0F9ED5"/>
              </a:buClr>
              <a:buSzPts val="1000"/>
              <a:buFont typeface="Noto Sans Symbols"/>
              <a:buChar char="▪"/>
            </a:pPr>
            <a:r>
              <a:rPr lang="ru-RU" altLang="en-US" sz="1200"/>
              <a:t>Прикупљање тржишних података о упоредивим компанијама и трансакцијама</a:t>
            </a:r>
          </a:p>
          <a:p>
            <a:pPr>
              <a:buClr>
                <a:srgbClr val="0F9ED5"/>
              </a:buClr>
              <a:buSzPts val="1000"/>
              <a:buFont typeface="Noto Sans Symbols"/>
              <a:buChar char="▪"/>
            </a:pPr>
            <a:r>
              <a:rPr lang="ru-RU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Прикуп</a:t>
            </a:r>
            <a:r>
              <a:rPr lang="ru-RU" altLang="en-US" sz="1200"/>
              <a:t>љање података о важним параметрима за утврђивање дисконтне стопе</a:t>
            </a:r>
            <a:endParaRPr lang="ru-RU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33" name="Google Shape;1340;p104">
            <a:extLst>
              <a:ext uri="{FF2B5EF4-FFF2-40B4-BE49-F238E27FC236}">
                <a16:creationId xmlns:a16="http://schemas.microsoft.com/office/drawing/2014/main" id="{B1001FCE-FD31-2C3E-44C9-6C30853B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79550"/>
            <a:ext cx="2540000" cy="4778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sr-Cyrl-RS" altLang="en-US" sz="1200" b="1">
                <a:solidFill>
                  <a:srgbClr val="FFFFFF"/>
                </a:solidFill>
              </a:rPr>
              <a:t>Прикупљање релевантне документације</a:t>
            </a:r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22534" name="Google Shape;1341;p104">
            <a:extLst>
              <a:ext uri="{FF2B5EF4-FFF2-40B4-BE49-F238E27FC236}">
                <a16:creationId xmlns:a16="http://schemas.microsoft.com/office/drawing/2014/main" id="{995CDE4F-004B-ABC9-668F-04E206995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50" y="1479550"/>
            <a:ext cx="2717800" cy="434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ru-RU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Анализа прикупљене документације и информација</a:t>
            </a:r>
            <a:endParaRPr lang="en-US" altLang="en-US" sz="1200" b="1"/>
          </a:p>
        </p:txBody>
      </p:sp>
      <p:sp>
        <p:nvSpPr>
          <p:cNvPr id="22535" name="Google Shape;1342;p104">
            <a:extLst>
              <a:ext uri="{FF2B5EF4-FFF2-40B4-BE49-F238E27FC236}">
                <a16:creationId xmlns:a16="http://schemas.microsoft.com/office/drawing/2014/main" id="{678DE709-0776-AE64-81CB-DC961CE17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09775"/>
            <a:ext cx="29114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 marL="128588" indent="-128588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buClr>
                <a:srgbClr val="A02B93"/>
              </a:buClr>
              <a:buSzPts val="1000"/>
              <a:buFont typeface="Noto Sans Symbols"/>
              <a:buChar char="▪"/>
            </a:pPr>
            <a:r>
              <a:rPr lang="ru-RU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Детаљна анализа историјских финансијских резултата (најчешће за последње 3 године пословања) и упоређивање са планираним пословним плановима предмета процене</a:t>
            </a:r>
          </a:p>
          <a:p>
            <a:pPr>
              <a:buClr>
                <a:srgbClr val="A02B93"/>
              </a:buClr>
              <a:buSzPts val="1000"/>
              <a:buFont typeface="Noto Sans Symbols"/>
              <a:buChar char="▪"/>
            </a:pPr>
            <a:r>
              <a:rPr lang="ru-RU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Анализа пословних планова</a:t>
            </a:r>
            <a:r>
              <a:rPr lang="ru-RU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предмета процене</a:t>
            </a:r>
            <a:r>
              <a:rPr lang="ru-RU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у контексту макроекономске ситуације и тржишних кретања</a:t>
            </a:r>
          </a:p>
          <a:p>
            <a:pPr>
              <a:buClr>
                <a:srgbClr val="A02B93"/>
              </a:buClr>
              <a:buSzPts val="1000"/>
              <a:buFont typeface="Noto Sans Symbols"/>
              <a:buChar char="▪"/>
            </a:pPr>
            <a:r>
              <a:rPr lang="ru-RU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Анализа пројектованих новчаних токова, укључујући планирана капитална улагања и потребног нето обртног капитала у пројектованом периоду, као и ефекат улагања у будуће пословање</a:t>
            </a:r>
          </a:p>
          <a:p>
            <a:pPr>
              <a:buClr>
                <a:srgbClr val="A02B93"/>
              </a:buClr>
              <a:buSzPts val="1000"/>
              <a:buFont typeface="Noto Sans Symbols"/>
              <a:buChar char="▪"/>
            </a:pPr>
            <a:r>
              <a:rPr lang="ru-RU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Анализа дисконтне стопе која се користи за анализу садашње вредности пројектованих новчаних токова, а која одражава ризике повезане са бизнисом предмета процене</a:t>
            </a:r>
          </a:p>
          <a:p>
            <a:pPr>
              <a:buClr>
                <a:srgbClr val="A02B93"/>
              </a:buClr>
              <a:buSzPts val="1000"/>
              <a:buFont typeface="Noto Sans Symbols"/>
              <a:buChar char="▪"/>
            </a:pPr>
            <a:r>
              <a:rPr lang="ru-RU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Анализа упоредивих компанија и анализа упоредивих трансакција, као и анализа кључних мултипликатора који из исти произилазе, ради примене на финансијске резултате Предмета анализе вредности.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36" name="Google Shape;1343;p104">
            <a:extLst>
              <a:ext uri="{FF2B5EF4-FFF2-40B4-BE49-F238E27FC236}">
                <a16:creationId xmlns:a16="http://schemas.microsoft.com/office/drawing/2014/main" id="{98174013-5C91-2E73-C519-D65E88AC9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1492250"/>
            <a:ext cx="2717800" cy="4476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ru-RU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Анализа вредности</a:t>
            </a:r>
            <a:endParaRPr lang="en-US" altLang="en-US" sz="1200" b="1"/>
          </a:p>
        </p:txBody>
      </p:sp>
      <p:sp>
        <p:nvSpPr>
          <p:cNvPr id="22537" name="Google Shape;1344;p104">
            <a:extLst>
              <a:ext uri="{FF2B5EF4-FFF2-40B4-BE49-F238E27FC236}">
                <a16:creationId xmlns:a16="http://schemas.microsoft.com/office/drawing/2014/main" id="{28BF9F6A-C468-B3A0-AC3D-682C32A7F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2008188"/>
            <a:ext cx="28035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 marL="128588" indent="-128588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buClr>
                <a:srgbClr val="343434"/>
              </a:buClr>
              <a:buSzPts val="1000"/>
              <a:buFont typeface="Noto Sans Symbols"/>
              <a:buChar char="▪"/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Примена изабраних метода процене</a:t>
            </a:r>
          </a:p>
          <a:p>
            <a:pPr>
              <a:buClr>
                <a:srgbClr val="343434"/>
              </a:buClr>
              <a:buSzPts val="1000"/>
              <a:buFont typeface="Noto Sans Symbols"/>
              <a:buChar char="▪"/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Анализа осетљивости вредности на промене кључних индикатора</a:t>
            </a:r>
          </a:p>
          <a:p>
            <a:pPr>
              <a:buClr>
                <a:srgbClr val="343434"/>
              </a:buClr>
              <a:buSzPts val="1000"/>
              <a:buFont typeface="Noto Sans Symbols"/>
              <a:buChar char="▪"/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Утврђивање интервала вредности и очекиване вредности</a:t>
            </a:r>
          </a:p>
          <a:p>
            <a:pPr>
              <a:buClr>
                <a:srgbClr val="343434"/>
              </a:buClr>
              <a:buSzPts val="1000"/>
              <a:buFont typeface="Noto Sans Symbols"/>
              <a:buChar char="▪"/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Анализа имплицираних мултипликатора који произилазе из анализе вредности</a:t>
            </a:r>
          </a:p>
          <a:p>
            <a:pPr>
              <a:buClr>
                <a:srgbClr val="343434"/>
              </a:buClr>
              <a:buSzPts val="1000"/>
              <a:buFont typeface="Noto Sans Symbols"/>
              <a:buChar char="▪"/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Достављање прелиминарних резултата наручиоцу процене, дискусија добијених резултата и главних покретача вредности</a:t>
            </a:r>
          </a:p>
          <a:p>
            <a:pPr>
              <a:buClr>
                <a:srgbClr val="343434"/>
              </a:buClr>
              <a:buSzPts val="1000"/>
              <a:buFont typeface="Noto Sans Symbols"/>
              <a:buChar char="▪"/>
            </a:pPr>
            <a:r>
              <a:rPr lang="ru-RU" alt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Израда и издавање извештаја о процени врендости</a:t>
            </a: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D5EDF1E-D958-26F2-0882-A2D428C7245B}"/>
              </a:ext>
            </a:extLst>
          </p:cNvPr>
          <p:cNvSpPr txBox="1"/>
          <p:nvPr/>
        </p:nvSpPr>
        <p:spPr>
          <a:xfrm>
            <a:off x="544513" y="1905000"/>
            <a:ext cx="4540250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sr-Cyrl-RS" altLang="sr-Latn-R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2. ПРОЦЕС ПРОДАЈЕ УДЕЛА У КАПИТАЛУ</a:t>
            </a:r>
            <a:endParaRPr lang="sr-Cyrl-RS" sz="24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>
              <a:defRPr/>
            </a:pPr>
            <a:endParaRPr lang="en-GB" sz="24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590BBDD-00E6-C97E-4908-6DB6021AD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90587"/>
          </a:xfrm>
        </p:spPr>
        <p:txBody>
          <a:bodyPr/>
          <a:lstStyle/>
          <a:p>
            <a:pPr algn="ctr" eaLnBrk="1" hangingPunct="1"/>
            <a:r>
              <a:rPr lang="ru-RU" altLang="en-US" sz="3600">
                <a:latin typeface="Calibri" panose="020F0502020204030204" pitchFamily="34" charset="0"/>
                <a:cs typeface="Calibri" panose="020F0502020204030204" pitchFamily="34" charset="0"/>
              </a:rPr>
              <a:t>Циљ организованог процеса продаје удела </a:t>
            </a:r>
            <a:r>
              <a:rPr lang="ru-RU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5466403A-3A1C-9E39-11DC-2C54FECF9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00CF79-82DE-4915-90FA-53AAA97FF7DD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89AE9ABA-6A08-7228-EC63-594C1B17D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>
            <a:extLst>
              <a:ext uri="{FF2B5EF4-FFF2-40B4-BE49-F238E27FC236}">
                <a16:creationId xmlns:a16="http://schemas.microsoft.com/office/drawing/2014/main" id="{2B9AC7E1-9D11-1319-DB18-71E0D1EA2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Content Placeholder 2">
            <a:extLst>
              <a:ext uri="{FF2B5EF4-FFF2-40B4-BE49-F238E27FC236}">
                <a16:creationId xmlns:a16="http://schemas.microsoft.com/office/drawing/2014/main" id="{9894BC36-DC6F-9090-8FEA-DCD0A0A27D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81125"/>
            <a:ext cx="7753350" cy="46386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Циљ добро организованог, тржишног процеса продаје удела је да власник удела адекватно размотрити потенцијалну трансакцију, као и да у случају реализације трансакције:</a:t>
            </a:r>
          </a:p>
          <a:p>
            <a:pPr lvl="1" algn="just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altLang="sr-Latn-RS" sz="1700">
                <a:latin typeface="Calibri" panose="020F0502020204030204" pitchFamily="34" charset="0"/>
                <a:cs typeface="Calibri" panose="020F0502020204030204" pitchFamily="34" charset="0"/>
              </a:rPr>
              <a:t>максимизира вредност трансакције, </a:t>
            </a:r>
          </a:p>
          <a:p>
            <a:pPr lvl="1" algn="just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altLang="sr-Latn-RS" sz="1700">
                <a:latin typeface="Calibri" panose="020F0502020204030204" pitchFamily="34" charset="0"/>
                <a:cs typeface="Calibri" panose="020F0502020204030204" pitchFamily="34" charset="0"/>
              </a:rPr>
              <a:t>смањи могуће ризике, </a:t>
            </a:r>
          </a:p>
          <a:p>
            <a:pPr lvl="1" algn="just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altLang="sr-Latn-RS" sz="1700">
                <a:latin typeface="Calibri" panose="020F0502020204030204" pitchFamily="34" charset="0"/>
                <a:cs typeface="Calibri" panose="020F0502020204030204" pitchFamily="34" charset="0"/>
              </a:rPr>
              <a:t>заврши трансакцију у оптималном временском року, и </a:t>
            </a:r>
          </a:p>
          <a:p>
            <a:pPr lvl="1" algn="just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altLang="sr-Latn-RS" sz="1700">
                <a:latin typeface="Calibri" panose="020F0502020204030204" pitchFamily="34" charset="0"/>
                <a:cs typeface="Calibri" panose="020F0502020204030204" pitchFamily="34" charset="0"/>
              </a:rPr>
              <a:t>умањи оптерећење руководства трансакцијом како би се несметано обављале свакодневне пословне активности.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На ефикасност појединих корака се може утицати, док је дужина трајања појединих корака ван контроле продавца и потпуно је условљена реакцијом тржишта на инвестициону прилику односно понуђену трансакцију. </a:t>
            </a:r>
          </a:p>
          <a:p>
            <a:pPr algn="just" eaLnBrk="1" hangingPunct="1">
              <a:lnSpc>
                <a:spcPct val="80000"/>
              </a:lnSpc>
            </a:pPr>
            <a:endParaRPr lang="ru-RU" alt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sr-Cyrl-RS" alt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r-Cyrl-RS" altLang="sr-Latn-RS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A2281C4-D0FD-5C31-AF2C-087339E2E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950" y="466725"/>
            <a:ext cx="8153400" cy="890588"/>
          </a:xfrm>
        </p:spPr>
        <p:txBody>
          <a:bodyPr/>
          <a:lstStyle/>
          <a:p>
            <a:pPr algn="ctr" defTabSz="539750" eaLnBrk="1" hangingPunct="1">
              <a:lnSpc>
                <a:spcPct val="100000"/>
              </a:lnSpc>
            </a:pPr>
            <a:r>
              <a:rPr lang="ru-RU" altLang="en-US" sz="3000">
                <a:latin typeface="Calibri" panose="020F0502020204030204" pitchFamily="34" charset="0"/>
                <a:cs typeface="Calibri" panose="020F0502020204030204" pitchFamily="34" charset="0"/>
              </a:rPr>
              <a:t>Кључни кораци и динамика процеса продаје удела</a:t>
            </a:r>
            <a:br>
              <a:rPr lang="ru-RU" altLang="en-US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en-US" sz="1800"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sr-Cyrl-RS" altLang="en-US" sz="1800">
                <a:latin typeface="Calibri" panose="020F0502020204030204" pitchFamily="34" charset="0"/>
                <a:cs typeface="Times New Roman" panose="02020603050405020304" pitchFamily="18" charset="0"/>
              </a:rPr>
              <a:t>обичајено траје од 6 до 9 месеци, па и до 12 месеци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8C2090A7-6834-A029-54F3-EF5FF32A3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F90A08-813C-4520-992D-58A2D714E190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098E9D72-62E6-E92F-B00D-2567DF17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>
            <a:extLst>
              <a:ext uri="{FF2B5EF4-FFF2-40B4-BE49-F238E27FC236}">
                <a16:creationId xmlns:a16="http://schemas.microsoft.com/office/drawing/2014/main" id="{95E76571-6D29-C084-F17F-20FBF2DA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>
            <a:extLst>
              <a:ext uri="{FF2B5EF4-FFF2-40B4-BE49-F238E27FC236}">
                <a16:creationId xmlns:a16="http://schemas.microsoft.com/office/drawing/2014/main" id="{B0E3FF48-0314-7D82-22B2-519032E5A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600200"/>
            <a:ext cx="84867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9C70B0CF-F507-84E8-622E-B83702CA9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90587"/>
          </a:xfrm>
        </p:spPr>
        <p:txBody>
          <a:bodyPr/>
          <a:lstStyle/>
          <a:p>
            <a:pPr algn="ctr" eaLnBrk="1" hangingPunct="1"/>
            <a:r>
              <a:rPr lang="ru-RU" altLang="en-US" sz="3600">
                <a:latin typeface="Calibri" panose="020F0502020204030204" pitchFamily="34" charset="0"/>
                <a:cs typeface="Calibri" panose="020F0502020204030204" pitchFamily="34" charset="0"/>
              </a:rPr>
              <a:t>Припрема списка потенцијалних инвеститора (односно купаца)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327D0448-FB77-33AB-22B3-9D682360D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8A0564-C4AE-4E02-B61C-6594E8FCD59B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1">
            <a:extLst>
              <a:ext uri="{FF2B5EF4-FFF2-40B4-BE49-F238E27FC236}">
                <a16:creationId xmlns:a16="http://schemas.microsoft.com/office/drawing/2014/main" id="{938ABBD7-28A0-F5ED-4C06-F8272E11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>
            <a:extLst>
              <a:ext uri="{FF2B5EF4-FFF2-40B4-BE49-F238E27FC236}">
                <a16:creationId xmlns:a16="http://schemas.microsoft.com/office/drawing/2014/main" id="{ED23F938-D349-A9D0-5003-FF980CA08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Content Placeholder 2">
            <a:extLst>
              <a:ext uri="{FF2B5EF4-FFF2-40B4-BE49-F238E27FC236}">
                <a16:creationId xmlns:a16="http://schemas.microsoft.com/office/drawing/2014/main" id="{069C21A6-AFB1-1A49-3ACD-FC41A076BD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65238"/>
            <a:ext cx="7753350" cy="46386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Већина успешних трансакција започиње израдом шире листе потенцијалних инвеститора, која углавном укључује како потенцијалне стратешке тако и финансијске инвеститоре. </a:t>
            </a:r>
          </a:p>
          <a:p>
            <a:pPr lvl="1" algn="just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altLang="sr-Latn-RS" sz="1700">
                <a:latin typeface="Calibri" panose="020F0502020204030204" pitchFamily="34" charset="0"/>
                <a:cs typeface="Calibri" panose="020F0502020204030204" pitchFamily="34" charset="0"/>
              </a:rPr>
              <a:t>И у случају да се продаја одвија у процесу где је продавац законом обавезан на јавно оглашавање продаје, веома је важно унапред сагледати групе и врсте евентуално заинтересованих купаца како би се напори за успостављање контакта са потенцијалним купцима фокусирали и били што ефикаснији.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Детаљнија анализа шире листе инвеститора уобичајено резултира утврђивањем уже листе инвеститора који ће бити контактирани у вези са потенцијалном трансакцијом.</a:t>
            </a:r>
          </a:p>
          <a:p>
            <a:pPr algn="just" eaLnBrk="1" hangingPunct="1">
              <a:lnSpc>
                <a:spcPct val="80000"/>
              </a:lnSpc>
            </a:pPr>
            <a:endParaRPr lang="ru-RU" alt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sr-Cyrl-RS" alt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r-Cyrl-RS" altLang="sr-Latn-RS" sz="1600"/>
          </a:p>
        </p:txBody>
      </p:sp>
      <p:pic>
        <p:nvPicPr>
          <p:cNvPr id="3" name="Picture 2" descr="A table with red circles and white text&#10;&#10;Description automatically generated">
            <a:extLst>
              <a:ext uri="{FF2B5EF4-FFF2-40B4-BE49-F238E27FC236}">
                <a16:creationId xmlns:a16="http://schemas.microsoft.com/office/drawing/2014/main" id="{44BCAAF6-6C81-6EFA-8044-DA75C44AC4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 r="13388" b="4796"/>
          <a:stretch/>
        </p:blipFill>
        <p:spPr bwMode="auto">
          <a:xfrm>
            <a:off x="2389188" y="4103688"/>
            <a:ext cx="4027487" cy="23526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7C45C-8AE8-3454-68D7-D9C315AE3D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663" y="1181100"/>
            <a:ext cx="7940675" cy="468313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endParaRPr lang="en-GB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F99F9-4CA9-03FC-65BC-DBE34B5065F1}"/>
              </a:ext>
            </a:extLst>
          </p:cNvPr>
          <p:cNvSpPr txBox="1"/>
          <p:nvPr/>
        </p:nvSpPr>
        <p:spPr>
          <a:xfrm>
            <a:off x="601663" y="1474788"/>
            <a:ext cx="7940675" cy="62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 defTabSz="685800" eaLnBrk="1" fontAlgn="auto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360A5A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sr-Cyrl-RS" sz="150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algn="just" defTabSz="685800" eaLnBrk="1" fontAlgn="auto" hangingPunct="1">
              <a:spcAft>
                <a:spcPts val="0"/>
              </a:spcAft>
              <a:buClr>
                <a:srgbClr val="360A5A"/>
              </a:buClr>
              <a:buSzPct val="100000"/>
              <a:defRPr/>
            </a:pPr>
            <a:r>
              <a:rPr lang="sr-Cyrl-RS" sz="1650" dirty="0">
                <a:solidFill>
                  <a:prstClr val="black"/>
                </a:solidFill>
                <a:ea typeface="Verdana" panose="020B0604030504040204" pitchFamily="34" charset="0"/>
              </a:rPr>
              <a:t>						   </a:t>
            </a:r>
            <a:endParaRPr lang="en-US" sz="1500" dirty="0">
              <a:solidFill>
                <a:prstClr val="black"/>
              </a:solidFill>
              <a:ea typeface="Verdana" panose="020B0604030504040204" pitchFamily="34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65BDB99E-9119-1FC2-121B-4727A49B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644775"/>
            <a:ext cx="8540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6D7A2B-B0D7-BA51-F3DD-120391D2FCE0}"/>
              </a:ext>
            </a:extLst>
          </p:cNvPr>
          <p:cNvSpPr/>
          <p:nvPr/>
        </p:nvSpPr>
        <p:spPr>
          <a:xfrm>
            <a:off x="1466850" y="2714625"/>
            <a:ext cx="1655763" cy="95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ts val="2800"/>
              <a:defRPr/>
            </a:pPr>
            <a:r>
              <a:rPr lang="sr-Cyrl-RS" sz="1125" b="1" dirty="0">
                <a:solidFill>
                  <a:schemeClr val="accent1"/>
                </a:solidFill>
              </a:rPr>
              <a:t>др Јована Зелић</a:t>
            </a:r>
            <a:endParaRPr lang="en-GB" sz="1125" b="1" dirty="0">
              <a:solidFill>
                <a:schemeClr val="accent1"/>
              </a:solidFill>
            </a:endParaRPr>
          </a:p>
          <a:p>
            <a:pPr>
              <a:buSzPts val="800"/>
              <a:defRPr/>
            </a:pPr>
            <a:r>
              <a:rPr lang="sr-Cyrl-RS" sz="1125" dirty="0">
                <a:solidFill>
                  <a:srgbClr val="000000"/>
                </a:solidFill>
              </a:rPr>
              <a:t>Директор</a:t>
            </a:r>
            <a:endParaRPr lang="en-GB" sz="1125" dirty="0">
              <a:solidFill>
                <a:srgbClr val="000000"/>
              </a:solidFill>
            </a:endParaRPr>
          </a:p>
          <a:p>
            <a:pPr>
              <a:buSzPts val="800"/>
              <a:defRPr/>
            </a:pPr>
            <a:r>
              <a:rPr lang="en-GB" sz="1125" dirty="0">
                <a:solidFill>
                  <a:srgbClr val="000000"/>
                </a:solidFill>
              </a:rPr>
              <a:t>+381 64 8</a:t>
            </a:r>
            <a:r>
              <a:rPr lang="sr-Latn-RS" sz="1125" dirty="0">
                <a:solidFill>
                  <a:srgbClr val="000000"/>
                </a:solidFill>
              </a:rPr>
              <a:t>573927</a:t>
            </a:r>
            <a:endParaRPr lang="en-GB" sz="1125" dirty="0">
              <a:solidFill>
                <a:srgbClr val="000000"/>
              </a:solidFill>
            </a:endParaRPr>
          </a:p>
          <a:p>
            <a:pPr>
              <a:buSzPts val="800"/>
              <a:defRPr/>
            </a:pPr>
            <a:r>
              <a:rPr lang="bs-Latn-BA" sz="1125" dirty="0">
                <a:solidFill>
                  <a:srgbClr val="000000"/>
                </a:solidFill>
              </a:rPr>
              <a:t>jovana.zelic</a:t>
            </a:r>
            <a:r>
              <a:rPr lang="en-GB" sz="1125" dirty="0">
                <a:solidFill>
                  <a:srgbClr val="000000"/>
                </a:solidFill>
              </a:rPr>
              <a:t>@pwc.com</a:t>
            </a:r>
          </a:p>
          <a:p>
            <a:pPr>
              <a:buSzPts val="800"/>
              <a:defRPr/>
            </a:pPr>
            <a:endParaRPr lang="en-GB" sz="1125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Google Shape;1469;p4">
            <a:extLst>
              <a:ext uri="{FF2B5EF4-FFF2-40B4-BE49-F238E27FC236}">
                <a16:creationId xmlns:a16="http://schemas.microsoft.com/office/drawing/2014/main" id="{51CFEB87-6E1B-2850-F81A-13A921D34C8C}"/>
              </a:ext>
            </a:extLst>
          </p:cNvPr>
          <p:cNvGraphicFramePr/>
          <p:nvPr/>
        </p:nvGraphicFramePr>
        <p:xfrm>
          <a:off x="3290888" y="2520950"/>
          <a:ext cx="5067300" cy="9810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2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2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Arial"/>
                        <a:buNone/>
                      </a:pPr>
                      <a:r>
                        <a:rPr lang="hu-HU" sz="1000" u="none" strike="noStrike" kern="1200" cap="none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sz="1000" u="none" strike="noStrike" kern="1200" cap="none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sr-Cyrl-RS" sz="1000" u="none" strike="noStrike" cap="none" dirty="0">
                          <a:latin typeface="+mn-lt"/>
                        </a:rPr>
                        <a:t>Процена вредности удела у капиталу </a:t>
                      </a: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hu-HU" sz="1000" u="none" strike="noStrike" cap="none" dirty="0">
                          <a:latin typeface="+mn-lt"/>
                        </a:rPr>
                        <a:t>3</a:t>
                      </a: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Arial"/>
                        <a:buNone/>
                      </a:pPr>
                      <a:r>
                        <a:rPr lang="hu-HU" sz="1000" u="none" strike="noStrike" cap="none" dirty="0">
                          <a:solidFill>
                            <a:schemeClr val="accent1"/>
                          </a:solidFill>
                          <a:latin typeface="+mn-lt"/>
                        </a:rPr>
                        <a:t>2.</a:t>
                      </a: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sr-Cyrl-RS" sz="1000" u="none" strike="noStrike" cap="none" dirty="0">
                          <a:latin typeface="+mn-lt"/>
                        </a:rPr>
                        <a:t>Процес продаје удела у капиталу                                                                                       16</a:t>
                      </a: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Arial"/>
                        <a:buNone/>
                      </a:pP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Arial"/>
                        <a:buNone/>
                      </a:pP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lang="en-US" sz="1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Arial"/>
                        <a:buNone/>
                      </a:pP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1000" u="none" strike="noStrike" cap="none" dirty="0">
                        <a:latin typeface="+mn-lt"/>
                      </a:endParaRPr>
                    </a:p>
                  </a:txBody>
                  <a:tcPr marL="0" marR="0" marT="0" marB="3429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90" name="TextBox 10">
            <a:extLst>
              <a:ext uri="{FF2B5EF4-FFF2-40B4-BE49-F238E27FC236}">
                <a16:creationId xmlns:a16="http://schemas.microsoft.com/office/drawing/2014/main" id="{0CBDF61A-7594-DFD2-F0EA-395AEE69E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3" y="2220913"/>
            <a:ext cx="46482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000"/>
              <a:buFontTx/>
              <a:buNone/>
            </a:pPr>
            <a:r>
              <a:rPr lang="sr-Cyrl-RS" altLang="en-US" sz="15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Садржај</a:t>
            </a:r>
            <a:endParaRPr lang="sr-Latn-RS" altLang="en-US" sz="1500" b="1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AEF0FD6-8958-8AA8-675B-F9164BF44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90587"/>
          </a:xfrm>
        </p:spPr>
        <p:txBody>
          <a:bodyPr/>
          <a:lstStyle/>
          <a:p>
            <a:pPr algn="ctr" eaLnBrk="1" hangingPunct="1"/>
            <a:r>
              <a:rPr lang="ru-RU" altLang="en-US" sz="3600">
                <a:latin typeface="Calibri" panose="020F0502020204030204" pitchFamily="34" charset="0"/>
                <a:cs typeface="Calibri" panose="020F0502020204030204" pitchFamily="34" charset="0"/>
              </a:rPr>
              <a:t>Припрема и слање трансакционе документације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88519A62-4C9F-659F-EB46-10D906A92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18A2DB-D9DA-42EF-B46B-497DA05BB536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Picture 1">
            <a:extLst>
              <a:ext uri="{FF2B5EF4-FFF2-40B4-BE49-F238E27FC236}">
                <a16:creationId xmlns:a16="http://schemas.microsoft.com/office/drawing/2014/main" id="{96635343-CA27-380E-7CD9-F00C33B45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>
            <a:extLst>
              <a:ext uri="{FF2B5EF4-FFF2-40B4-BE49-F238E27FC236}">
                <a16:creationId xmlns:a16="http://schemas.microsoft.com/office/drawing/2014/main" id="{FEBC3E66-871F-0EA6-69CC-3D74C169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E891DA4-1289-4300-6C6F-A9BF125CED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4850" y="1524000"/>
            <a:ext cx="7753350" cy="4638675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Тизер</a:t>
            </a:r>
            <a:r>
              <a:rPr lang="ru-RU" alt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  <a:t>: концизан приказ најважнијих информација у вези са предметом продаје, а који ће бити подељен одабраним инвеститорима као начин да им се предоче кључни подаци о инвестиционој прилици и основни подаци о предмету продаје:</a:t>
            </a:r>
          </a:p>
          <a:p>
            <a:pPr marL="3429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sr-Latn-RS" sz="1700" dirty="0">
                <a:latin typeface="Calibri" panose="020F0502020204030204" pitchFamily="34" charset="0"/>
                <a:cs typeface="Calibri" panose="020F0502020204030204" pitchFamily="34" charset="0"/>
              </a:rPr>
              <a:t>a)	Кључни разлози за инвестирање,</a:t>
            </a:r>
          </a:p>
          <a:p>
            <a:pPr marL="3429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sr-Latn-RS" sz="1700" dirty="0">
                <a:latin typeface="Calibri" panose="020F0502020204030204" pitchFamily="34" charset="0"/>
                <a:cs typeface="Calibri" panose="020F0502020204030204" pitchFamily="34" charset="0"/>
              </a:rPr>
              <a:t>b)	Основне информације о портфолију производа и услуга друштва,</a:t>
            </a:r>
          </a:p>
          <a:p>
            <a:pPr marL="3429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sr-Latn-RS" sz="1700" dirty="0">
                <a:latin typeface="Calibri" panose="020F0502020204030204" pitchFamily="34" charset="0"/>
                <a:cs typeface="Calibri" panose="020F0502020204030204" pitchFamily="34" charset="0"/>
              </a:rPr>
              <a:t>c)	Опис тржишне позиције и конкуренције,</a:t>
            </a:r>
          </a:p>
          <a:p>
            <a:pPr marL="3429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sr-Latn-RS" sz="1700" dirty="0">
                <a:latin typeface="Calibri" panose="020F0502020204030204" pitchFamily="34" charset="0"/>
                <a:cs typeface="Calibri" panose="020F0502020204030204" pitchFamily="34" charset="0"/>
              </a:rPr>
              <a:t>d)	Опис пословног модела и развојних могућности,</a:t>
            </a:r>
          </a:p>
          <a:p>
            <a:pPr marL="3429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sr-Latn-RS" sz="1700" dirty="0">
                <a:latin typeface="Calibri" panose="020F0502020204030204" pitchFamily="34" charset="0"/>
                <a:cs typeface="Calibri" panose="020F0502020204030204" pitchFamily="34" charset="0"/>
              </a:rPr>
              <a:t>e)	Основне финансијске податке и друге кључне информације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Уговор о поверљивости</a:t>
            </a:r>
            <a:r>
              <a:rPr lang="ru-RU" altLang="sr-Latn-RS" sz="2600" dirty="0">
                <a:latin typeface="Calibri" panose="020F0502020204030204" pitchFamily="34" charset="0"/>
                <a:cs typeface="Calibri" panose="020F0502020204030204" pitchFamily="34" charset="0"/>
              </a:rPr>
              <a:t>: дефинише услове под којима ће потенцијалним инвеститорима бити стављене на располагање детаљније информације о пословању предмета продаје, било у форми информационог меморандума или у некој другој форми.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Информациони меморандум</a:t>
            </a:r>
            <a:r>
              <a:rPr lang="ru-RU" altLang="sr-Latn-RS" sz="2600" dirty="0">
                <a:latin typeface="Calibri" panose="020F0502020204030204" pitchFamily="34" charset="0"/>
                <a:cs typeface="Calibri" panose="020F0502020204030204" pitchFamily="34" charset="0"/>
              </a:rPr>
              <a:t>: доставља се заинтересованим инвеститорима у наредним корацима процеса, и пружа детаљније информације у односу на тизер; уобичајен али не обавезан трансакциони документ.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Процесно писмо</a:t>
            </a:r>
            <a:r>
              <a:rPr lang="ru-RU" altLang="sr-Latn-RS" sz="2600" dirty="0">
                <a:latin typeface="Calibri" panose="020F0502020204030204" pitchFamily="34" charset="0"/>
                <a:cs typeface="Calibri" panose="020F0502020204030204" pitchFamily="34" charset="0"/>
              </a:rPr>
              <a:t>: уобичајено у комплекснијим трансакцијама, детаљно описује правила, права и обавезе свих страна које ће бити укључене у трансакциони процес, као и очекивану динамику процеса.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sr-Cyrl-RS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Cyrl-RS" altLang="sr-Latn-R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5B81B1D-C264-246F-E340-4346163F4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90587"/>
          </a:xfrm>
        </p:spPr>
        <p:txBody>
          <a:bodyPr/>
          <a:lstStyle/>
          <a:p>
            <a:pPr algn="ctr" eaLnBrk="1" hangingPunct="1"/>
            <a:r>
              <a:rPr lang="ru-RU" altLang="en-US" sz="3600">
                <a:latin typeface="Calibri" panose="020F0502020204030204" pitchFamily="34" charset="0"/>
                <a:cs typeface="Calibri" panose="020F0502020204030204" pitchFamily="34" charset="0"/>
              </a:rPr>
              <a:t>Необавезујућа понуда и дубинска анализа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B4FE7896-7BD1-C4FB-EA05-EE2D65761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FAA93E-8195-47D8-9FB4-37D6700BFC27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781B4974-5559-8F77-6D2F-D422F1AD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>
            <a:extLst>
              <a:ext uri="{FF2B5EF4-FFF2-40B4-BE49-F238E27FC236}">
                <a16:creationId xmlns:a16="http://schemas.microsoft.com/office/drawing/2014/main" id="{CF2C148B-D1C5-8790-8FFC-53F64D9C0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Content Placeholder 2">
            <a:extLst>
              <a:ext uri="{FF2B5EF4-FFF2-40B4-BE49-F238E27FC236}">
                <a16:creationId xmlns:a16="http://schemas.microsoft.com/office/drawing/2014/main" id="{0D237C60-874C-9152-41FF-BACBED36A4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4850" y="1524000"/>
            <a:ext cx="7753350" cy="46386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У идеалном случају, необавезујућа понуда би требало да садржи:</a:t>
            </a:r>
          </a:p>
          <a:p>
            <a:pPr marL="3429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sr-Latn-RS" sz="1500">
                <a:latin typeface="Calibri" panose="020F0502020204030204" pitchFamily="34" charset="0"/>
                <a:cs typeface="Calibri" panose="020F0502020204030204" pitchFamily="34" charset="0"/>
              </a:rPr>
              <a:t>a)	Опште информације о потенцијалном инвеститору,</a:t>
            </a:r>
          </a:p>
          <a:p>
            <a:pPr marL="3429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sr-Latn-RS" sz="1500">
                <a:latin typeface="Calibri" panose="020F0502020204030204" pitchFamily="34" charset="0"/>
                <a:cs typeface="Calibri" panose="020F0502020204030204" pitchFamily="34" charset="0"/>
              </a:rPr>
              <a:t>b)	Финансијску понуду односно вредновање трансакција, заједно са кључним претпоставкама вредновања на основу којих је понуда припремљена,</a:t>
            </a:r>
          </a:p>
          <a:p>
            <a:pPr marL="3429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sr-Latn-RS" sz="1500">
                <a:latin typeface="Calibri" panose="020F0502020204030204" pitchFamily="34" charset="0"/>
                <a:cs typeface="Calibri" panose="020F0502020204030204" pitchFamily="34" charset="0"/>
              </a:rPr>
              <a:t>c)	Индикацију најважнијих услова трансакције,</a:t>
            </a:r>
          </a:p>
          <a:p>
            <a:pPr marL="3429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sr-Latn-RS" sz="1500">
                <a:latin typeface="Calibri" panose="020F0502020204030204" pitchFamily="34" charset="0"/>
                <a:cs typeface="Calibri" panose="020F0502020204030204" pitchFamily="34" charset="0"/>
              </a:rPr>
              <a:t>d)	Извори финансирања трансакције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Процес се наставља са оним инвеститорима чија необавезујућа понуда одговара очекивањима продавца.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По прихватању необавезујућих понуда, изабрани инвеститори ће бити позвани да учествују у процесу дубинске анализе (такозвани due diligence): уобичајено фокусирана на најважније аспекте пословања предмета продаје односно на финансијска, пореска, правна али и оперативна и техничка питања, а у новије време и питања заштите животне средине и друштвене одговорности.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Немогућност спровођења анализе значајних пословних информација повећава перципирани ризик од стране купца, што се најчешће негативно одражава на вредновање трансакције од стране купца.</a:t>
            </a:r>
          </a:p>
          <a:p>
            <a:pPr algn="just" eaLnBrk="1" hangingPunct="1">
              <a:lnSpc>
                <a:spcPct val="80000"/>
              </a:lnSpc>
            </a:pPr>
            <a:endParaRPr lang="ru-RU" alt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sr-Cyrl-RS" alt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r-Cyrl-RS" altLang="sr-Latn-RS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BA60C81-0B54-55A2-EF66-F82A92207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90587"/>
          </a:xfrm>
        </p:spPr>
        <p:txBody>
          <a:bodyPr/>
          <a:lstStyle/>
          <a:p>
            <a:pPr algn="ctr" eaLnBrk="1" hangingPunct="1"/>
            <a:r>
              <a:rPr lang="ru-RU" altLang="en-US" sz="3600">
                <a:latin typeface="Calibri" panose="020F0502020204030204" pitchFamily="34" charset="0"/>
                <a:cs typeface="Calibri" panose="020F0502020204030204" pitchFamily="34" charset="0"/>
              </a:rPr>
              <a:t>Нацрт Уговора о купопродаји и затварање трансакције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7DEFBE49-2069-E1CE-6555-FE042FE7A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7607E4-052B-400D-915D-21D1FD69FA7B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8F494DE5-DBC7-B615-85BF-EFBFAAAA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>
            <a:extLst>
              <a:ext uri="{FF2B5EF4-FFF2-40B4-BE49-F238E27FC236}">
                <a16:creationId xmlns:a16="http://schemas.microsoft.com/office/drawing/2014/main" id="{78F4A195-BD21-F1FC-B542-9775B6D6D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54D7CFF-0128-265C-B540-B7A87CF4D0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4850" y="1524000"/>
            <a:ext cx="7753350" cy="463867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Уговор о купопродаји удела је правни документ, у коме су садржани сви услови и одредбе под којима је инвеститор прихватио да изврши инвестирање, и треба да садржи:</a:t>
            </a:r>
          </a:p>
          <a:p>
            <a:pPr marL="685800" lvl="1" indent="-3429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altLang="sr-Latn-RS" sz="1500" dirty="0">
                <a:latin typeface="Calibri" panose="020F0502020204030204" pitchFamily="34" charset="0"/>
                <a:cs typeface="Calibri" panose="020F0502020204030204" pitchFamily="34" charset="0"/>
              </a:rPr>
              <a:t>тачан опис предмета преузимања, </a:t>
            </a:r>
          </a:p>
          <a:p>
            <a:pPr marL="685800" lvl="1" indent="-3429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altLang="sr-Latn-RS" sz="1500" dirty="0">
                <a:latin typeface="Calibri" panose="020F0502020204030204" pitchFamily="34" charset="0"/>
                <a:cs typeface="Calibri" panose="020F0502020204030204" pitchFamily="34" charset="0"/>
              </a:rPr>
              <a:t>недвосмислено дефинисану цену понуђену за предмет трансакције, </a:t>
            </a:r>
          </a:p>
          <a:p>
            <a:pPr marL="685800" lvl="1" indent="-3429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altLang="sr-Latn-RS" sz="1500" dirty="0">
                <a:latin typeface="Calibri" panose="020F0502020204030204" pitchFamily="34" charset="0"/>
                <a:cs typeface="Calibri" panose="020F0502020204030204" pitchFamily="34" charset="0"/>
              </a:rPr>
              <a:t>начин плаћања, </a:t>
            </a:r>
          </a:p>
          <a:p>
            <a:pPr marL="685800" lvl="1" indent="-3429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altLang="sr-Latn-RS" sz="1500" dirty="0">
                <a:latin typeface="Calibri" panose="020F0502020204030204" pitchFamily="34" charset="0"/>
                <a:cs typeface="Calibri" panose="020F0502020204030204" pitchFamily="34" charset="0"/>
              </a:rPr>
              <a:t>одложне услове, </a:t>
            </a:r>
          </a:p>
          <a:p>
            <a:pPr marL="685800" lvl="1" indent="-3429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altLang="sr-Latn-RS" sz="1500" dirty="0">
                <a:latin typeface="Calibri" panose="020F0502020204030204" pitchFamily="34" charset="0"/>
                <a:cs typeface="Calibri" panose="020F0502020204030204" pitchFamily="34" charset="0"/>
              </a:rPr>
              <a:t>изјаве и гаранције обе стране, </a:t>
            </a:r>
          </a:p>
          <a:p>
            <a:pPr marL="685800" lvl="1" indent="-34290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altLang="sr-Latn-RS" sz="1500" dirty="0">
                <a:latin typeface="Calibri" panose="020F0502020204030204" pitchFamily="34" charset="0"/>
                <a:cs typeface="Calibri" panose="020F0502020204030204" pitchFamily="34" charset="0"/>
              </a:rPr>
              <a:t>уговорне пенале</a:t>
            </a:r>
          </a:p>
          <a:p>
            <a:pPr marL="171450" lvl="1" algn="just" eaLnBrk="1" hangingPunct="1">
              <a:lnSpc>
                <a:spcPct val="80000"/>
              </a:lnSpc>
              <a:spcBef>
                <a:spcPts val="750"/>
              </a:spcBef>
              <a:defRPr/>
            </a:pP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Без обзира на компетентност продавца и његовог тима, учешће правног саветника са трансакционим искуством увек је препоручено приликом састављања нацрта уговора и преговора у вези са купопродајним уговором.</a:t>
            </a:r>
          </a:p>
          <a:p>
            <a:pPr eaLnBrk="1" hangingPunct="1">
              <a:lnSpc>
                <a:spcPct val="80000"/>
              </a:lnSpc>
              <a:defRPr/>
            </a:pPr>
            <a:endParaRPr lang="sr-Cyrl-RS" altLang="sr-Latn-R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C905D5E-E350-61D7-28BB-5D91B585A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66700"/>
            <a:ext cx="8153400" cy="890588"/>
          </a:xfrm>
        </p:spPr>
        <p:txBody>
          <a:bodyPr/>
          <a:lstStyle/>
          <a:p>
            <a:pPr algn="ctr" eaLnBrk="1" hangingPunct="1"/>
            <a:r>
              <a:rPr lang="ru-RU" altLang="en-US" sz="3600">
                <a:latin typeface="Calibri" panose="020F0502020204030204" pitchFamily="34" charset="0"/>
                <a:cs typeface="Calibri" panose="020F0502020204030204" pitchFamily="34" charset="0"/>
              </a:rPr>
              <a:t>Изазови продаје удела у пракси </a:t>
            </a:r>
            <a:r>
              <a:rPr lang="ru-RU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C185A5AE-2136-A755-67BF-E0BAB73A6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89EDBD-86A3-42E0-B5EE-09E7077F2802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1">
            <a:extLst>
              <a:ext uri="{FF2B5EF4-FFF2-40B4-BE49-F238E27FC236}">
                <a16:creationId xmlns:a16="http://schemas.microsoft.com/office/drawing/2014/main" id="{7861A8C7-79F7-00D8-AE15-D1A990E8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>
            <a:extLst>
              <a:ext uri="{FF2B5EF4-FFF2-40B4-BE49-F238E27FC236}">
                <a16:creationId xmlns:a16="http://schemas.microsoft.com/office/drawing/2014/main" id="{9FC3C4F8-958A-667E-B5A8-BFDB6A90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Content Placeholder 2">
            <a:extLst>
              <a:ext uri="{FF2B5EF4-FFF2-40B4-BE49-F238E27FC236}">
                <a16:creationId xmlns:a16="http://schemas.microsoft.com/office/drawing/2014/main" id="{AF67488F-F592-BE6E-A9B9-588D299426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5325" y="1417638"/>
            <a:ext cx="7753350" cy="46386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Тржишни услови у моменту трансакције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Препознавање и привлачење одговарајућих а потенцијално заинтересованих инвеститора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Управљање односима са потенцијалним купцима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Принципијелно неслагање али и неразумевање основа и принципа вредновања трансакције од стране купца и продавца</a:t>
            </a:r>
            <a:endParaRPr lang="sr-Cyrl-RS" altLang="sr-Latn-RS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>
            <a:extLst>
              <a:ext uri="{FF2B5EF4-FFF2-40B4-BE49-F238E27FC236}">
                <a16:creationId xmlns:a16="http://schemas.microsoft.com/office/drawing/2014/main" id="{2A309625-AA97-EE0E-04FF-578678CDD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905000"/>
            <a:ext cx="4540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400" b="1">
                <a:solidFill>
                  <a:schemeClr val="bg1"/>
                </a:solidFill>
              </a:rPr>
              <a:t>ХВАЛА НА ПАЖЊИ</a:t>
            </a:r>
            <a:endParaRPr lang="en-US" altLang="sr-Latn-RS" sz="2400" b="1">
              <a:solidFill>
                <a:schemeClr val="bg1"/>
              </a:solidFill>
            </a:endParaRPr>
          </a:p>
          <a:p>
            <a:endParaRPr lang="en-GB" altLang="en-US" sz="2400" b="1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771" name="Google Shape;2007;p50">
            <a:extLst>
              <a:ext uri="{FF2B5EF4-FFF2-40B4-BE49-F238E27FC236}">
                <a16:creationId xmlns:a16="http://schemas.microsoft.com/office/drawing/2014/main" id="{AFEC1929-A105-23FA-6DDF-F3FCC4556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5259388"/>
            <a:ext cx="870108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914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3716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8288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286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743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32004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657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4114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ts val="1200"/>
              <a:buFont typeface="Arial" panose="020B0604020202020204" pitchFamily="34" charset="0"/>
              <a:buNone/>
            </a:pPr>
            <a:r>
              <a:rPr lang="sr-Cyrl-RS" altLang="en-US" sz="1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Овај садржај је само за потребе општег информисања и не сме се користити као замена за саветовање са професионалним консултантима</a:t>
            </a:r>
            <a:r>
              <a:rPr lang="hu-HU" altLang="en-US" sz="1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B5D4CC4-6354-C81F-E53E-BF27CA89BDB9}"/>
              </a:ext>
            </a:extLst>
          </p:cNvPr>
          <p:cNvSpPr txBox="1"/>
          <p:nvPr/>
        </p:nvSpPr>
        <p:spPr>
          <a:xfrm>
            <a:off x="544513" y="1905000"/>
            <a:ext cx="4540250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sr-Cyrl-RS" altLang="sr-Latn-R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1. ПРОЦЕНА ВРЕДНОСТИ УДЕЛА У КАПИТАЛУ</a:t>
            </a:r>
            <a:endParaRPr lang="sr-Cyrl-RS" sz="24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>
              <a:defRPr/>
            </a:pPr>
            <a:endParaRPr lang="en-GB" sz="24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F28F08C-B77A-0B3D-EC32-EBF6B8586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854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000000"/>
                </a:solidFill>
                <a:highlight>
                  <a:srgbClr val="FCFC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Уобичајене сврхе процене вредности капитала (удела у капиталу)</a:t>
            </a:r>
            <a:endParaRPr lang="sr-Latn-RS" altLang="sr-Latn-R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E4E3E332-3713-2501-1125-7772F13A96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317625"/>
            <a:ext cx="7753350" cy="517525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endParaRPr lang="sr-Cyrl-RS" altLang="sr-Latn-R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defRPr/>
            </a:pPr>
            <a:r>
              <a:rPr lang="ru-RU" altLang="sr-Latn-RS" sz="1900" dirty="0">
                <a:latin typeface="Calibri" panose="020F0502020204030204" pitchFamily="34" charset="0"/>
                <a:cs typeface="Calibri" panose="020F0502020204030204" pitchFamily="34" charset="0"/>
              </a:rPr>
              <a:t>Пренос удела са једног на друго правно лице, односно планирање купопродајне трансакције: процена вредности удела који је предмет потенцијалне трансакције је неопходна како у случају да се ради о планираном уновчењу имовине стечајног дужника тако и у случају уобичајене трансакције у било ком другом контексту</a:t>
            </a:r>
          </a:p>
          <a:p>
            <a:pPr algn="just" eaLnBrk="1" hangingPunct="1">
              <a:lnSpc>
                <a:spcPct val="70000"/>
              </a:lnSpc>
              <a:defRPr/>
            </a:pPr>
            <a:r>
              <a:rPr lang="ru-RU" altLang="sr-Latn-RS" sz="1900" dirty="0">
                <a:latin typeface="Calibri" panose="020F0502020204030204" pitchFamily="34" charset="0"/>
                <a:cs typeface="Calibri" panose="020F0502020204030204" pitchFamily="34" charset="0"/>
              </a:rPr>
              <a:t>планирана промена власничке структуре унутар правног лица</a:t>
            </a:r>
          </a:p>
          <a:p>
            <a:pPr algn="just" eaLnBrk="1" hangingPunct="1">
              <a:lnSpc>
                <a:spcPct val="70000"/>
              </a:lnSpc>
              <a:defRPr/>
            </a:pPr>
            <a:r>
              <a:rPr lang="ru-RU" altLang="sr-Latn-RS" sz="1900" dirty="0">
                <a:latin typeface="Calibri" panose="020F0502020204030204" pitchFamily="34" charset="0"/>
                <a:cs typeface="Calibri" panose="020F0502020204030204" pitchFamily="34" charset="0"/>
              </a:rPr>
              <a:t>регистровање основачких удела у земљи и иностранству</a:t>
            </a:r>
          </a:p>
          <a:p>
            <a:pPr algn="just" eaLnBrk="1" hangingPunct="1">
              <a:lnSpc>
                <a:spcPct val="70000"/>
              </a:lnSpc>
              <a:defRPr/>
            </a:pPr>
            <a:r>
              <a:rPr lang="ru-RU" altLang="sr-Latn-RS" sz="1900" dirty="0">
                <a:latin typeface="Calibri" panose="020F0502020204030204" pitchFamily="34" charset="0"/>
                <a:cs typeface="Calibri" panose="020F0502020204030204" pitchFamily="34" charset="0"/>
              </a:rPr>
              <a:t>припрема за реализацију статусних промена</a:t>
            </a:r>
          </a:p>
          <a:p>
            <a:pPr algn="just" eaLnBrk="1" hangingPunct="1">
              <a:lnSpc>
                <a:spcPct val="70000"/>
              </a:lnSpc>
              <a:defRPr/>
            </a:pPr>
            <a:r>
              <a:rPr lang="ru-RU" altLang="sr-Latn-RS" sz="1900" dirty="0">
                <a:latin typeface="Calibri" panose="020F0502020204030204" pitchFamily="34" charset="0"/>
                <a:cs typeface="Calibri" panose="020F0502020204030204" pitchFamily="34" charset="0"/>
              </a:rPr>
              <a:t>сагледавање финансијских и пореских ефеката планиране трансакције</a:t>
            </a:r>
          </a:p>
          <a:p>
            <a:pPr algn="just" eaLnBrk="1" hangingPunct="1">
              <a:lnSpc>
                <a:spcPct val="70000"/>
              </a:lnSpc>
              <a:defRPr/>
            </a:pPr>
            <a:r>
              <a:rPr lang="ru-RU" altLang="sr-Latn-RS" sz="1900" dirty="0">
                <a:latin typeface="Calibri" panose="020F0502020204030204" pitchFamily="34" charset="0"/>
                <a:cs typeface="Calibri" panose="020F0502020204030204" pitchFamily="34" charset="0"/>
              </a:rPr>
              <a:t>конверзија дуга у капитал и дефинисање нове власничке структуре</a:t>
            </a:r>
          </a:p>
          <a:p>
            <a:pPr algn="just" eaLnBrk="1" hangingPunct="1">
              <a:lnSpc>
                <a:spcPct val="70000"/>
              </a:lnSpc>
              <a:defRPr/>
            </a:pPr>
            <a:r>
              <a:rPr lang="sr-Cyrl-RS" altLang="sr-Latn-RS" sz="1900" dirty="0">
                <a:latin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lang="ru-RU" altLang="sr-Latn-RS" sz="1900" dirty="0">
                <a:latin typeface="Calibri" panose="020F0502020204030204" pitchFamily="34" charset="0"/>
                <a:cs typeface="Calibri" panose="020F0502020204030204" pitchFamily="34" charset="0"/>
              </a:rPr>
              <a:t>инансијско извештавање</a:t>
            </a:r>
          </a:p>
          <a:p>
            <a:pPr marL="0" indent="0" algn="just"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endParaRPr lang="sr-Cyrl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sr-Cyrl-RS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Може бити: </a:t>
            </a:r>
          </a:p>
          <a:p>
            <a:pPr lvl="1" algn="just" eaLnBrk="1" hangingPunct="1">
              <a:lnSpc>
                <a:spcPct val="70000"/>
              </a:lnSpc>
              <a:buFont typeface="Courier New" panose="02070309020205020404" pitchFamily="49" charset="0"/>
              <a:buChar char="o"/>
              <a:defRPr/>
            </a:pPr>
            <a:r>
              <a:rPr lang="sr-Cyrl-RS" alt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законска обавеза, али и </a:t>
            </a:r>
          </a:p>
          <a:p>
            <a:pPr lvl="1" algn="just" eaLnBrk="1" hangingPunct="1">
              <a:lnSpc>
                <a:spcPct val="70000"/>
              </a:lnSpc>
              <a:buFont typeface="Courier New" panose="02070309020205020404" pitchFamily="49" charset="0"/>
              <a:buChar char="o"/>
              <a:defRPr/>
            </a:pPr>
            <a:r>
              <a:rPr lang="sr-Cyrl-RS" alt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потреба да би се на адекватан начин оформила очекивања од потенцијалне продаје, или дефинисали и планирали </a:t>
            </a:r>
            <a:r>
              <a:rPr lang="ru-RU" alt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стратешки, организациони и статусни циљеви и промене</a:t>
            </a:r>
            <a:endParaRPr lang="sr-Cyrl-RS" altLang="sr-Latn-R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F9D87-A823-B507-5750-CB4C819F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2FC0D-13EC-4E89-87D4-2A9E37721436}" type="slidenum">
              <a:rPr lang="en-US" altLang="sr-Latn-RS"/>
              <a:pPr>
                <a:defRPr/>
              </a:pPr>
              <a:t>4</a:t>
            </a:fld>
            <a:endParaRPr lang="en-US" altLang="sr-Latn-RS"/>
          </a:p>
        </p:txBody>
      </p:sp>
      <p:pic>
        <p:nvPicPr>
          <p:cNvPr id="11269" name="Picture 7">
            <a:extLst>
              <a:ext uri="{FF2B5EF4-FFF2-40B4-BE49-F238E27FC236}">
                <a16:creationId xmlns:a16="http://schemas.microsoft.com/office/drawing/2014/main" id="{541E4436-7210-C11A-5966-3F0BD4B6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>
            <a:extLst>
              <a:ext uri="{FF2B5EF4-FFF2-40B4-BE49-F238E27FC236}">
                <a16:creationId xmlns:a16="http://schemas.microsoft.com/office/drawing/2014/main" id="{3178C0EE-C59A-BFE6-6AC0-E377F4B7C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>
            <a:extLst>
              <a:ext uri="{FF2B5EF4-FFF2-40B4-BE49-F238E27FC236}">
                <a16:creationId xmlns:a16="http://schemas.microsoft.com/office/drawing/2014/main" id="{DC5278B7-F747-A3A0-32C2-D709CF5B1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27BFBFD-2C28-F897-4B1A-431B0EB8A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854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000000"/>
                </a:solidFill>
                <a:highlight>
                  <a:srgbClr val="FCFC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Основе и дефиниције вредности </a:t>
            </a:r>
            <a:endParaRPr lang="sr-Latn-RS" altLang="sr-Latn-R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AE8D5BA-8D21-61F7-157B-3C26309AF1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317625"/>
            <a:ext cx="7753350" cy="517525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sr-Cyrl-RS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Од важности јер диктира избор приступа и методологије и стандарда које је потребно применити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У пракси се најчешће срећу дефиниције:</a:t>
            </a:r>
          </a:p>
          <a:p>
            <a:pPr lvl="1" algn="just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Фер вредност (најчешће код финансијског извештавања)</a:t>
            </a:r>
          </a:p>
          <a:p>
            <a:pPr lvl="1" algn="just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Тржишна вредност (најчешће код трансакционих потреба)</a:t>
            </a:r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које су махом усклађене једна са другом</a:t>
            </a:r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sr-Latn-RS" sz="1600" dirty="0">
                <a:solidFill>
                  <a:schemeClr val="accent1"/>
                </a:solidFill>
              </a:rPr>
              <a:t>„Тржишна вредност је процењени износ по коме се може обавити купопродајна трансакција на дан процене, између заинтересованог продавца и заинтересованог купца, у условима када ни један ни други нису под принудом и у којима обе стране располажу одговарајућим сазнањима, разборито и без принуде“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Вредност и цена нису исто!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Постоје још и: инвестициона вредност, синергетска вредност, ликвидациона вредност</a:t>
            </a:r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sr-Cyrl-RS" altLang="sr-Latn-R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BD007-D5F7-72EB-8543-79F2E2C4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C2D7A-62F1-468C-9667-99DBC396A461}" type="slidenum">
              <a:rPr lang="en-US" altLang="sr-Latn-RS"/>
              <a:pPr>
                <a:defRPr/>
              </a:pPr>
              <a:t>5</a:t>
            </a:fld>
            <a:endParaRPr lang="en-US" altLang="sr-Latn-RS"/>
          </a:p>
        </p:txBody>
      </p:sp>
      <p:pic>
        <p:nvPicPr>
          <p:cNvPr id="12293" name="Picture 7">
            <a:extLst>
              <a:ext uri="{FF2B5EF4-FFF2-40B4-BE49-F238E27FC236}">
                <a16:creationId xmlns:a16="http://schemas.microsoft.com/office/drawing/2014/main" id="{84FC60FD-FDED-48CA-5275-1C13FE0C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>
            <a:extLst>
              <a:ext uri="{FF2B5EF4-FFF2-40B4-BE49-F238E27FC236}">
                <a16:creationId xmlns:a16="http://schemas.microsoft.com/office/drawing/2014/main" id="{B2337500-88F0-774E-78DC-B3BA37E2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>
            <a:extLst>
              <a:ext uri="{FF2B5EF4-FFF2-40B4-BE49-F238E27FC236}">
                <a16:creationId xmlns:a16="http://schemas.microsoft.com/office/drawing/2014/main" id="{A4F5F2FD-AACD-7C1E-8F94-95B44D46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DC215AE-93C6-1D49-418E-13136B52E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286750" cy="854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000000"/>
                </a:solidFill>
                <a:highlight>
                  <a:srgbClr val="FCFC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Датум процене вредности и други важни елементи процене вредности удела</a:t>
            </a:r>
            <a:endParaRPr lang="sr-Latn-RS" altLang="sr-Latn-R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CE07D059-E958-732A-BC86-F69E5A36CC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530350"/>
            <a:ext cx="7753350" cy="517525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Процена је процес одређивања тренутне или пројектоване вредности одређене имовине и капитала, на бази утврђене основе вредности, </a:t>
            </a:r>
            <a:r>
              <a:rPr lang="ru-RU" altLang="sr-Latn-R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одређеном временском тренутку</a:t>
            </a: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, и у складу са релевантним прописима или стандардима</a:t>
            </a:r>
            <a:r>
              <a:rPr lang="sr-Cyrl-RS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Квалификованост лица </a:t>
            </a: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које обавља процене вредности удела: објективан, непристрасан и стручан приступ процени вредности, где је стручност збир техничких вештина, искуства и знања о предмету процене вредности, тржишту на ком он послује, као и сврси процене вредности (судски вештак, А</a:t>
            </a:r>
            <a:r>
              <a:rPr lang="en-US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SA, REV-BV, MRICS, </a:t>
            </a: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ревизор</a:t>
            </a:r>
            <a:r>
              <a:rPr lang="en-US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Јасна </a:t>
            </a:r>
            <a:r>
              <a:rPr lang="ru-RU" altLang="sr-Latn-R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дефиниција предмета процене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sr-Latn-R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Законодавни оквир и стандарди процене </a:t>
            </a: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који су расположиви и у оквиру којих се ради процена различите врсте имовине, у овом конкретном случају удела</a:t>
            </a:r>
            <a:r>
              <a:rPr lang="en-US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процена вредности капитала није детаљно уређена у српском праву: </a:t>
            </a:r>
          </a:p>
          <a:p>
            <a:pPr lvl="1" algn="just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sr-Latn-RS" sz="1700" dirty="0">
                <a:latin typeface="Calibri" panose="020F0502020204030204" pitchFamily="34" charset="0"/>
                <a:cs typeface="Calibri" panose="020F0502020204030204" pitchFamily="34" charset="0"/>
              </a:rPr>
              <a:t>Закон о стечају и други прописи</a:t>
            </a:r>
          </a:p>
          <a:p>
            <a:pPr lvl="1" algn="just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sr-Latn-RS" sz="1700" dirty="0">
                <a:latin typeface="Calibri" panose="020F0502020204030204" pitchFamily="34" charset="0"/>
                <a:cs typeface="Calibri" panose="020F0502020204030204" pitchFamily="34" charset="0"/>
              </a:rPr>
              <a:t>МСФИ </a:t>
            </a:r>
          </a:p>
          <a:p>
            <a:pPr lvl="1" algn="just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sr-Latn-RS" sz="1700" dirty="0">
                <a:latin typeface="Calibri" panose="020F0502020204030204" pitchFamily="34" charset="0"/>
                <a:cs typeface="Calibri" panose="020F0502020204030204" pitchFamily="34" charset="0"/>
              </a:rPr>
              <a:t>Правила најбоље праксе, садржана у међународним стандардима процене који дефинишу принципе, смернице и методологије које се користе за одређивање вредности имовине и обавеза, и за циљ имају да обезбеде доследност, транспарентност и поузданост процеса процене вредности и екички приступ проценитеља (</a:t>
            </a:r>
            <a:r>
              <a:rPr lang="en-US" altLang="sr-Latn-RS" sz="1700" dirty="0">
                <a:latin typeface="Calibri" panose="020F0502020204030204" pitchFamily="34" charset="0"/>
                <a:cs typeface="Calibri" panose="020F0502020204030204" pitchFamily="34" charset="0"/>
              </a:rPr>
              <a:t>IVS, TEGOVA, RICS</a:t>
            </a:r>
            <a:r>
              <a:rPr lang="ru-RU" altLang="sr-Latn-RS" sz="17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sr-Cyrl-RS" alt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Cyrl-RS" altLang="sr-Latn-R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FC3C9-0460-AF94-DDAE-3BCDB931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1990A-98F6-4816-B41D-08D7C95E566C}" type="slidenum">
              <a:rPr lang="en-US" altLang="sr-Latn-RS"/>
              <a:pPr>
                <a:defRPr/>
              </a:pPr>
              <a:t>6</a:t>
            </a:fld>
            <a:endParaRPr lang="en-US" altLang="sr-Latn-RS"/>
          </a:p>
        </p:txBody>
      </p:sp>
      <p:pic>
        <p:nvPicPr>
          <p:cNvPr id="13317" name="Picture 7">
            <a:extLst>
              <a:ext uri="{FF2B5EF4-FFF2-40B4-BE49-F238E27FC236}">
                <a16:creationId xmlns:a16="http://schemas.microsoft.com/office/drawing/2014/main" id="{58EAA989-2343-A388-45B2-7CA63E2BB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>
            <a:extLst>
              <a:ext uri="{FF2B5EF4-FFF2-40B4-BE49-F238E27FC236}">
                <a16:creationId xmlns:a16="http://schemas.microsoft.com/office/drawing/2014/main" id="{DA7FD9E0-77F2-45E8-0696-322ABC1C4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>
            <a:extLst>
              <a:ext uri="{FF2B5EF4-FFF2-40B4-BE49-F238E27FC236}">
                <a16:creationId xmlns:a16="http://schemas.microsoft.com/office/drawing/2014/main" id="{59B089FB-4E90-7B6E-3865-3112BF07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4BF3ACD-A61E-2FF0-EABB-C336C2697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000000"/>
                </a:solidFill>
                <a:highlight>
                  <a:srgbClr val="FCFCF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Приступи и методологија процене вредности удела</a:t>
            </a:r>
            <a:endParaRPr lang="sr-Latn-RS" altLang="sr-Latn-RS" sz="36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853C170-D7AC-348F-268C-7A6AA3CC70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6288" y="1843088"/>
            <a:ext cx="7753350" cy="471011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Међународно препознати стандарди процене сугеришу три основна приступа процени вредности имовине и капитала:</a:t>
            </a:r>
          </a:p>
          <a:p>
            <a:pPr marL="342900" lvl="1" indent="0" algn="just" eaLnBrk="1" hangingPunct="1">
              <a:buFont typeface="Arial" panose="020B0604020202020204" pitchFamily="34" charset="0"/>
              <a:buNone/>
            </a:pPr>
            <a:r>
              <a:rPr lang="ru-RU" altLang="sr-Latn-RS" sz="1700">
                <a:latin typeface="Calibri" panose="020F0502020204030204" pitchFamily="34" charset="0"/>
                <a:cs typeface="Calibri" panose="020F0502020204030204" pitchFamily="34" charset="0"/>
              </a:rPr>
              <a:t>а. тржишни приступ,</a:t>
            </a:r>
          </a:p>
          <a:p>
            <a:pPr marL="342900" lvl="1" indent="0" algn="just" eaLnBrk="1" hangingPunct="1">
              <a:buFont typeface="Arial" panose="020B0604020202020204" pitchFamily="34" charset="0"/>
              <a:buNone/>
            </a:pPr>
            <a:r>
              <a:rPr lang="ru-RU" altLang="sr-Latn-RS" sz="1700">
                <a:latin typeface="Calibri" panose="020F0502020204030204" pitchFamily="34" charset="0"/>
                <a:cs typeface="Calibri" panose="020F0502020204030204" pitchFamily="34" charset="0"/>
              </a:rPr>
              <a:t>б. приносни (у литератури и пракси често називан и приходовни или профитни приступ), и</a:t>
            </a:r>
          </a:p>
          <a:p>
            <a:pPr marL="342900" lvl="1" indent="0" algn="just" eaLnBrk="1" hangingPunct="1">
              <a:buFont typeface="Arial" panose="020B0604020202020204" pitchFamily="34" charset="0"/>
              <a:buNone/>
            </a:pPr>
            <a:r>
              <a:rPr lang="ru-RU" altLang="sr-Latn-RS" sz="1700">
                <a:latin typeface="Calibri" panose="020F0502020204030204" pitchFamily="34" charset="0"/>
                <a:cs typeface="Calibri" panose="020F0502020204030204" pitchFamily="34" charset="0"/>
              </a:rPr>
              <a:t>в. трошковни приступ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Применљивост наведених приступа за конкретну процену вредности се разматра за конкретне околности и за конкретну сврху, а након разматрања резултата добијених применом различитих метода процене, проценитељ врши прилагођавања која сматра разумним како би се рефлектовале све специфичности привредног субјекта који је предмет процене вредности, и утврдила вредност.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sr-Latn-RS" sz="2000">
                <a:latin typeface="Calibri" panose="020F0502020204030204" pitchFamily="34" charset="0"/>
                <a:cs typeface="Calibri" panose="020F0502020204030204" pitchFamily="34" charset="0"/>
              </a:rPr>
              <a:t>Важно је разумети све елементе и приступе како би се адекватно користило информацијом о процењеној вредности и разумело кад настану околности у којима процена вредности више није актуелна.</a:t>
            </a:r>
            <a:endParaRPr lang="sr-Cyrl-RS" altLang="sr-Latn-R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91878-77FC-EA70-1EE6-8101A910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23932-1068-4FBF-968C-B9F900182596}" type="slidenum">
              <a:rPr lang="en-US" altLang="sr-Latn-RS"/>
              <a:pPr>
                <a:defRPr/>
              </a:pPr>
              <a:t>7</a:t>
            </a:fld>
            <a:endParaRPr lang="en-US" altLang="sr-Latn-RS"/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5FB044CD-097B-D78C-AC0D-997829120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>
            <a:extLst>
              <a:ext uri="{FF2B5EF4-FFF2-40B4-BE49-F238E27FC236}">
                <a16:creationId xmlns:a16="http://schemas.microsoft.com/office/drawing/2014/main" id="{AF8643EA-D99A-4F2F-9520-B6D32C7D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06AD316-11C2-58C4-6E5B-EA9EFC5BF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90587"/>
          </a:xfrm>
        </p:spPr>
        <p:txBody>
          <a:bodyPr/>
          <a:lstStyle/>
          <a:p>
            <a:pPr algn="ctr" eaLnBrk="1" hangingPunct="1"/>
            <a:r>
              <a:rPr lang="sr-Cyrl-R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Тржишни приступ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E473C0D-D2E9-D88B-4F33-AE6C74E28D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855D01-E927-42C5-BC61-D0862F348A6E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C931A9A0-A9C3-0BDD-9532-A43147F91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>
            <a:extLst>
              <a:ext uri="{FF2B5EF4-FFF2-40B4-BE49-F238E27FC236}">
                <a16:creationId xmlns:a16="http://schemas.microsoft.com/office/drawing/2014/main" id="{4D4F96F0-BEBC-256A-D6FE-4B634027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996899-9474-257B-EE08-DC4CB82CB276}"/>
              </a:ext>
            </a:extLst>
          </p:cNvPr>
          <p:cNvSpPr/>
          <p:nvPr/>
        </p:nvSpPr>
        <p:spPr bwMode="ltGray">
          <a:xfrm>
            <a:off x="5800725" y="1446213"/>
            <a:ext cx="2886075" cy="43449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>
              <a:spcAft>
                <a:spcPts val="529"/>
              </a:spcAft>
              <a:defRPr/>
            </a:pPr>
            <a:endParaRPr lang="sr-Latn-CS" sz="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6A5325E-8D75-E9FC-884C-149095A73DDD}"/>
              </a:ext>
            </a:extLst>
          </p:cNvPr>
          <p:cNvSpPr txBox="1"/>
          <p:nvPr/>
        </p:nvSpPr>
        <p:spPr>
          <a:xfrm>
            <a:off x="5797550" y="1692275"/>
            <a:ext cx="2889250" cy="681038"/>
          </a:xfrm>
          <a:prstGeom prst="rect">
            <a:avLst/>
          </a:prstGeom>
          <a:solidFill>
            <a:schemeClr val="accent4"/>
          </a:solidFill>
        </p:spPr>
        <p:txBody>
          <a:bodyPr wrap="none" lIns="720000" tIns="108000" rIns="36000" bIns="10800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 sz="1000" dirty="0"/>
              <a:t>Идентификација упоредивих </a:t>
            </a:r>
          </a:p>
          <a:p>
            <a:pPr>
              <a:defRPr/>
            </a:pPr>
            <a:r>
              <a:rPr lang="sr-Cyrl-RS" sz="1000" dirty="0"/>
              <a:t>компанија</a:t>
            </a:r>
            <a:endParaRPr lang="sr-Latn-CS" sz="1000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00711A15-FF45-4790-6940-9F7B2A7C12AA}"/>
              </a:ext>
            </a:extLst>
          </p:cNvPr>
          <p:cNvSpPr txBox="1"/>
          <p:nvPr/>
        </p:nvSpPr>
        <p:spPr>
          <a:xfrm>
            <a:off x="5797550" y="2760663"/>
            <a:ext cx="2889250" cy="681037"/>
          </a:xfrm>
          <a:prstGeom prst="rect">
            <a:avLst/>
          </a:prstGeom>
          <a:solidFill>
            <a:schemeClr val="accent4"/>
          </a:solidFill>
        </p:spPr>
        <p:txBody>
          <a:bodyPr wrap="none" lIns="720000" tIns="108000" rIns="36000" bIns="10800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 sz="1000" dirty="0"/>
              <a:t>Одабир одговарајућег </a:t>
            </a:r>
          </a:p>
          <a:p>
            <a:pPr>
              <a:defRPr/>
            </a:pPr>
            <a:r>
              <a:rPr lang="sr-Cyrl-RS" sz="1000" dirty="0"/>
              <a:t>мултипликатора</a:t>
            </a:r>
            <a:endParaRPr lang="sr-Latn-CS" sz="10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C58FA38-99A3-AC40-5BFF-6FA9C88573CC}"/>
              </a:ext>
            </a:extLst>
          </p:cNvPr>
          <p:cNvSpPr txBox="1"/>
          <p:nvPr/>
        </p:nvSpPr>
        <p:spPr>
          <a:xfrm>
            <a:off x="5797550" y="3829050"/>
            <a:ext cx="2889250" cy="681038"/>
          </a:xfrm>
          <a:prstGeom prst="rect">
            <a:avLst/>
          </a:prstGeom>
          <a:solidFill>
            <a:schemeClr val="accent4"/>
          </a:solidFill>
        </p:spPr>
        <p:txBody>
          <a:bodyPr wrap="none" lIns="720000" tIns="108000" rIns="36000" bIns="10800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 sz="1000" dirty="0"/>
              <a:t>Утврђивање резултата пословања</a:t>
            </a:r>
          </a:p>
          <a:p>
            <a:pPr>
              <a:defRPr/>
            </a:pPr>
            <a:r>
              <a:rPr lang="sr-Cyrl-RS" sz="1000" dirty="0"/>
              <a:t>Предмета процене</a:t>
            </a:r>
            <a:endParaRPr lang="sr-Latn-CS" sz="1000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E9F4BE4-621F-B8A3-6B0A-4B7C00E00D29}"/>
              </a:ext>
            </a:extLst>
          </p:cNvPr>
          <p:cNvSpPr txBox="1"/>
          <p:nvPr/>
        </p:nvSpPr>
        <p:spPr>
          <a:xfrm>
            <a:off x="5797550" y="4821238"/>
            <a:ext cx="2889250" cy="833437"/>
          </a:xfrm>
          <a:prstGeom prst="rect">
            <a:avLst/>
          </a:prstGeom>
          <a:solidFill>
            <a:schemeClr val="accent4"/>
          </a:solidFill>
        </p:spPr>
        <p:txBody>
          <a:bodyPr lIns="720000" tIns="108000" rIns="36000" bIns="108000" anchor="ctr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 sz="1000" dirty="0"/>
              <a:t>Примена мултипликатора на утврђени резултат пословања </a:t>
            </a:r>
          </a:p>
          <a:p>
            <a:pPr>
              <a:defRPr/>
            </a:pPr>
            <a:r>
              <a:rPr lang="sr-Cyrl-RS" sz="1000" dirty="0"/>
              <a:t>Предмета процене како би се утврдила тржишна вредност</a:t>
            </a:r>
            <a:endParaRPr lang="sr-Latn-CS" sz="1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DE35D6C-04E9-E0D0-F745-CB13CF8B65D3}"/>
              </a:ext>
            </a:extLst>
          </p:cNvPr>
          <p:cNvSpPr>
            <a:spLocks noGrp="1"/>
          </p:cNvSpPr>
          <p:nvPr/>
        </p:nvSpPr>
        <p:spPr>
          <a:xfrm>
            <a:off x="914400" y="1457325"/>
            <a:ext cx="4556125" cy="4319588"/>
          </a:xfrm>
          <a:prstGeom prst="rect">
            <a:avLst/>
          </a:prstGeom>
        </p:spPr>
        <p:txBody>
          <a:bodyPr lIns="0" tIns="0" rIns="0" bIns="0"/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12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Тржишни приступ утврђује тржишну вредност предмета процене на основу поређења са упоредивим компанијама које послују у сличној индустрији, а чије су акције котиране на берзи (метод упоредивих компанија) или које су биле предмет јавне или приватне трансакције (метод упоредивих трансакција).</a:t>
            </a:r>
          </a:p>
          <a:p>
            <a:pPr marL="0" lvl="1" indent="0">
              <a:spcAft>
                <a:spcPts val="12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Анализа тржишних мултипликатора компанија које се баве сличном делатношћу омогућава увид у очекивања инвеститора у погледу вредности кретања, па последично служе као индикатор вредности предмета процене.  </a:t>
            </a:r>
          </a:p>
          <a:p>
            <a:pPr marL="0" lvl="1" indent="0">
              <a:spcAft>
                <a:spcPts val="12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Основне фазе овог приступа су: идентификовање и селекција упоредивих компанија, односно упоредивих трансакција; усаглашавање њихових финансијских резултата и израчунавање вредносних мултипликатора; примена коначно изабраног вредносног мултипликатора на одговарајући ниво резултата пословања предмета процене. </a:t>
            </a:r>
          </a:p>
          <a:p>
            <a:pPr marL="0" lvl="1" indent="0">
              <a:spcAft>
                <a:spcPts val="12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Примена овог приступа подразумева:</a:t>
            </a:r>
          </a:p>
          <a:p>
            <a:pPr marL="0" lvl="1" indent="0">
              <a:spcAft>
                <a:spcPts val="12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Идентификацију и селекцију компаније чијим се акцијама тргује на берзи и/или оних које су недавно биле предмет трансакције, и врши се анализа упоредивост са предметом процене.</a:t>
            </a:r>
          </a:p>
          <a:p>
            <a:pPr marL="0" lvl="1" indent="0">
              <a:spcAft>
                <a:spcPts val="12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Одабир мултипликатора који ће се применити на финансијске показатеље предмета процене.</a:t>
            </a:r>
          </a:p>
          <a:p>
            <a:pPr marL="0" lvl="1" indent="0">
              <a:spcAft>
                <a:spcPts val="1200"/>
              </a:spcAft>
              <a:buClr>
                <a:schemeClr val="accent1"/>
              </a:buClr>
              <a:buFont typeface="Georgia" pitchFamily="18" charset="0"/>
              <a:buNone/>
              <a:defRPr/>
            </a:pPr>
            <a:r>
              <a:rPr lang="ru-RU" sz="1000" dirty="0">
                <a:latin typeface="+mn-lt"/>
              </a:rPr>
              <a:t>Примена дисконта или премије, како би се рефлектовале разлике између упоредивих компанија и трансакција и предмета процене.</a:t>
            </a:r>
            <a:endParaRPr lang="sr-Latn-CS" sz="1000" dirty="0">
              <a:latin typeface="+mn-lt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32C07D5-25C6-A564-DB84-2FF2B866452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446213"/>
            <a:ext cx="36513" cy="4344987"/>
          </a:xfrm>
          <a:prstGeom prst="rect">
            <a:avLst/>
          </a:prstGeom>
          <a:solidFill>
            <a:schemeClr val="accent6"/>
          </a:solidFill>
        </p:spPr>
        <p:txBody>
          <a:bodyPr lIns="144000" tIns="144000" rIns="144000" bIns="14400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87" indent="-151287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sr-Latn-CS" sz="1000" b="0">
              <a:solidFill>
                <a:schemeClr val="tx1"/>
              </a:solidFill>
            </a:endParaRP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AF3A4019-380F-8FB3-26F9-1BF3B44E20CB}"/>
              </a:ext>
            </a:extLst>
          </p:cNvPr>
          <p:cNvSpPr/>
          <p:nvPr/>
        </p:nvSpPr>
        <p:spPr>
          <a:xfrm>
            <a:off x="700088" y="1428750"/>
            <a:ext cx="100012" cy="184150"/>
          </a:xfrm>
          <a:custGeom>
            <a:avLst/>
            <a:gdLst>
              <a:gd name="connsiteX0" fmla="*/ 4101 w 243711"/>
              <a:gd name="connsiteY0" fmla="*/ 4091 h 447856"/>
              <a:gd name="connsiteX1" fmla="*/ 23882 w 243711"/>
              <a:gd name="connsiteY1" fmla="*/ 4091 h 447856"/>
              <a:gd name="connsiteX2" fmla="*/ 243711 w 243711"/>
              <a:gd name="connsiteY2" fmla="*/ 223921 h 447856"/>
              <a:gd name="connsiteX3" fmla="*/ 23882 w 243711"/>
              <a:gd name="connsiteY3" fmla="*/ 443812 h 447856"/>
              <a:gd name="connsiteX4" fmla="*/ 4101 w 243711"/>
              <a:gd name="connsiteY4" fmla="*/ 443812 h 447856"/>
              <a:gd name="connsiteX5" fmla="*/ 4101 w 243711"/>
              <a:gd name="connsiteY5" fmla="*/ 423969 h 447856"/>
              <a:gd name="connsiteX6" fmla="*/ 204149 w 243711"/>
              <a:gd name="connsiteY6" fmla="*/ 223921 h 447856"/>
              <a:gd name="connsiteX7" fmla="*/ 4101 w 243711"/>
              <a:gd name="connsiteY7" fmla="*/ 23935 h 447856"/>
              <a:gd name="connsiteX8" fmla="*/ 4101 w 243711"/>
              <a:gd name="connsiteY8" fmla="*/ 4091 h 4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1" h="447856">
                <a:moveTo>
                  <a:pt x="4101" y="4091"/>
                </a:moveTo>
                <a:cubicBezTo>
                  <a:pt x="9562" y="-1364"/>
                  <a:pt x="18420" y="-1364"/>
                  <a:pt x="23882" y="4091"/>
                </a:cubicBezTo>
                <a:lnTo>
                  <a:pt x="243711" y="223921"/>
                </a:lnTo>
                <a:lnTo>
                  <a:pt x="23882" y="443812"/>
                </a:lnTo>
                <a:cubicBezTo>
                  <a:pt x="18389" y="449205"/>
                  <a:pt x="9594" y="449205"/>
                  <a:pt x="4101" y="443812"/>
                </a:cubicBezTo>
                <a:cubicBezTo>
                  <a:pt x="-1367" y="438326"/>
                  <a:pt x="-1367" y="429455"/>
                  <a:pt x="4101" y="423969"/>
                </a:cubicBezTo>
                <a:lnTo>
                  <a:pt x="204149" y="223921"/>
                </a:lnTo>
                <a:lnTo>
                  <a:pt x="4101" y="23935"/>
                </a:lnTo>
                <a:cubicBezTo>
                  <a:pt x="-1367" y="18448"/>
                  <a:pt x="-1367" y="9578"/>
                  <a:pt x="4101" y="4091"/>
                </a:cubicBezTo>
              </a:path>
            </a:pathLst>
          </a:custGeom>
          <a:solidFill>
            <a:schemeClr val="accent6"/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2A3D470E-A7DA-9309-EF0F-504C4163E19C}"/>
              </a:ext>
            </a:extLst>
          </p:cNvPr>
          <p:cNvSpPr/>
          <p:nvPr/>
        </p:nvSpPr>
        <p:spPr>
          <a:xfrm>
            <a:off x="700088" y="2228850"/>
            <a:ext cx="100012" cy="184150"/>
          </a:xfrm>
          <a:custGeom>
            <a:avLst/>
            <a:gdLst>
              <a:gd name="connsiteX0" fmla="*/ 4101 w 243711"/>
              <a:gd name="connsiteY0" fmla="*/ 4091 h 447856"/>
              <a:gd name="connsiteX1" fmla="*/ 23882 w 243711"/>
              <a:gd name="connsiteY1" fmla="*/ 4091 h 447856"/>
              <a:gd name="connsiteX2" fmla="*/ 243711 w 243711"/>
              <a:gd name="connsiteY2" fmla="*/ 223921 h 447856"/>
              <a:gd name="connsiteX3" fmla="*/ 23882 w 243711"/>
              <a:gd name="connsiteY3" fmla="*/ 443812 h 447856"/>
              <a:gd name="connsiteX4" fmla="*/ 4101 w 243711"/>
              <a:gd name="connsiteY4" fmla="*/ 443812 h 447856"/>
              <a:gd name="connsiteX5" fmla="*/ 4101 w 243711"/>
              <a:gd name="connsiteY5" fmla="*/ 423969 h 447856"/>
              <a:gd name="connsiteX6" fmla="*/ 204149 w 243711"/>
              <a:gd name="connsiteY6" fmla="*/ 223921 h 447856"/>
              <a:gd name="connsiteX7" fmla="*/ 4101 w 243711"/>
              <a:gd name="connsiteY7" fmla="*/ 23935 h 447856"/>
              <a:gd name="connsiteX8" fmla="*/ 4101 w 243711"/>
              <a:gd name="connsiteY8" fmla="*/ 4091 h 4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1" h="447856">
                <a:moveTo>
                  <a:pt x="4101" y="4091"/>
                </a:moveTo>
                <a:cubicBezTo>
                  <a:pt x="9562" y="-1364"/>
                  <a:pt x="18420" y="-1364"/>
                  <a:pt x="23882" y="4091"/>
                </a:cubicBezTo>
                <a:lnTo>
                  <a:pt x="243711" y="223921"/>
                </a:lnTo>
                <a:lnTo>
                  <a:pt x="23882" y="443812"/>
                </a:lnTo>
                <a:cubicBezTo>
                  <a:pt x="18389" y="449205"/>
                  <a:pt x="9594" y="449205"/>
                  <a:pt x="4101" y="443812"/>
                </a:cubicBezTo>
                <a:cubicBezTo>
                  <a:pt x="-1367" y="438326"/>
                  <a:pt x="-1367" y="429455"/>
                  <a:pt x="4101" y="423969"/>
                </a:cubicBezTo>
                <a:lnTo>
                  <a:pt x="204149" y="223921"/>
                </a:lnTo>
                <a:lnTo>
                  <a:pt x="4101" y="23935"/>
                </a:lnTo>
                <a:cubicBezTo>
                  <a:pt x="-1367" y="18448"/>
                  <a:pt x="-1367" y="9578"/>
                  <a:pt x="4101" y="4091"/>
                </a:cubicBezTo>
              </a:path>
            </a:pathLst>
          </a:custGeom>
          <a:solidFill>
            <a:schemeClr val="accent6"/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583E5A1E-909C-978E-51B7-68EEFBEB098A}"/>
              </a:ext>
            </a:extLst>
          </p:cNvPr>
          <p:cNvSpPr/>
          <p:nvPr/>
        </p:nvSpPr>
        <p:spPr>
          <a:xfrm>
            <a:off x="700088" y="2843213"/>
            <a:ext cx="100012" cy="184150"/>
          </a:xfrm>
          <a:custGeom>
            <a:avLst/>
            <a:gdLst>
              <a:gd name="connsiteX0" fmla="*/ 4101 w 243711"/>
              <a:gd name="connsiteY0" fmla="*/ 4091 h 447856"/>
              <a:gd name="connsiteX1" fmla="*/ 23882 w 243711"/>
              <a:gd name="connsiteY1" fmla="*/ 4091 h 447856"/>
              <a:gd name="connsiteX2" fmla="*/ 243711 w 243711"/>
              <a:gd name="connsiteY2" fmla="*/ 223921 h 447856"/>
              <a:gd name="connsiteX3" fmla="*/ 23882 w 243711"/>
              <a:gd name="connsiteY3" fmla="*/ 443812 h 447856"/>
              <a:gd name="connsiteX4" fmla="*/ 4101 w 243711"/>
              <a:gd name="connsiteY4" fmla="*/ 443812 h 447856"/>
              <a:gd name="connsiteX5" fmla="*/ 4101 w 243711"/>
              <a:gd name="connsiteY5" fmla="*/ 423969 h 447856"/>
              <a:gd name="connsiteX6" fmla="*/ 204149 w 243711"/>
              <a:gd name="connsiteY6" fmla="*/ 223921 h 447856"/>
              <a:gd name="connsiteX7" fmla="*/ 4101 w 243711"/>
              <a:gd name="connsiteY7" fmla="*/ 23935 h 447856"/>
              <a:gd name="connsiteX8" fmla="*/ 4101 w 243711"/>
              <a:gd name="connsiteY8" fmla="*/ 4091 h 4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1" h="447856">
                <a:moveTo>
                  <a:pt x="4101" y="4091"/>
                </a:moveTo>
                <a:cubicBezTo>
                  <a:pt x="9562" y="-1364"/>
                  <a:pt x="18420" y="-1364"/>
                  <a:pt x="23882" y="4091"/>
                </a:cubicBezTo>
                <a:lnTo>
                  <a:pt x="243711" y="223921"/>
                </a:lnTo>
                <a:lnTo>
                  <a:pt x="23882" y="443812"/>
                </a:lnTo>
                <a:cubicBezTo>
                  <a:pt x="18389" y="449205"/>
                  <a:pt x="9594" y="449205"/>
                  <a:pt x="4101" y="443812"/>
                </a:cubicBezTo>
                <a:cubicBezTo>
                  <a:pt x="-1367" y="438326"/>
                  <a:pt x="-1367" y="429455"/>
                  <a:pt x="4101" y="423969"/>
                </a:cubicBezTo>
                <a:lnTo>
                  <a:pt x="204149" y="223921"/>
                </a:lnTo>
                <a:lnTo>
                  <a:pt x="4101" y="23935"/>
                </a:lnTo>
                <a:cubicBezTo>
                  <a:pt x="-1367" y="18448"/>
                  <a:pt x="-1367" y="9578"/>
                  <a:pt x="4101" y="4091"/>
                </a:cubicBezTo>
              </a:path>
            </a:pathLst>
          </a:custGeom>
          <a:solidFill>
            <a:schemeClr val="accent6"/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51FB772A-36F7-FF84-0F44-83102714944D}"/>
              </a:ext>
            </a:extLst>
          </p:cNvPr>
          <p:cNvSpPr/>
          <p:nvPr/>
        </p:nvSpPr>
        <p:spPr>
          <a:xfrm>
            <a:off x="700088" y="3733800"/>
            <a:ext cx="100012" cy="184150"/>
          </a:xfrm>
          <a:custGeom>
            <a:avLst/>
            <a:gdLst>
              <a:gd name="connsiteX0" fmla="*/ 4101 w 243711"/>
              <a:gd name="connsiteY0" fmla="*/ 4091 h 447856"/>
              <a:gd name="connsiteX1" fmla="*/ 23882 w 243711"/>
              <a:gd name="connsiteY1" fmla="*/ 4091 h 447856"/>
              <a:gd name="connsiteX2" fmla="*/ 243711 w 243711"/>
              <a:gd name="connsiteY2" fmla="*/ 223921 h 447856"/>
              <a:gd name="connsiteX3" fmla="*/ 23882 w 243711"/>
              <a:gd name="connsiteY3" fmla="*/ 443812 h 447856"/>
              <a:gd name="connsiteX4" fmla="*/ 4101 w 243711"/>
              <a:gd name="connsiteY4" fmla="*/ 443812 h 447856"/>
              <a:gd name="connsiteX5" fmla="*/ 4101 w 243711"/>
              <a:gd name="connsiteY5" fmla="*/ 423969 h 447856"/>
              <a:gd name="connsiteX6" fmla="*/ 204149 w 243711"/>
              <a:gd name="connsiteY6" fmla="*/ 223921 h 447856"/>
              <a:gd name="connsiteX7" fmla="*/ 4101 w 243711"/>
              <a:gd name="connsiteY7" fmla="*/ 23935 h 447856"/>
              <a:gd name="connsiteX8" fmla="*/ 4101 w 243711"/>
              <a:gd name="connsiteY8" fmla="*/ 4091 h 4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11" h="447856">
                <a:moveTo>
                  <a:pt x="4101" y="4091"/>
                </a:moveTo>
                <a:cubicBezTo>
                  <a:pt x="9562" y="-1364"/>
                  <a:pt x="18420" y="-1364"/>
                  <a:pt x="23882" y="4091"/>
                </a:cubicBezTo>
                <a:lnTo>
                  <a:pt x="243711" y="223921"/>
                </a:lnTo>
                <a:lnTo>
                  <a:pt x="23882" y="443812"/>
                </a:lnTo>
                <a:cubicBezTo>
                  <a:pt x="18389" y="449205"/>
                  <a:pt x="9594" y="449205"/>
                  <a:pt x="4101" y="443812"/>
                </a:cubicBezTo>
                <a:cubicBezTo>
                  <a:pt x="-1367" y="438326"/>
                  <a:pt x="-1367" y="429455"/>
                  <a:pt x="4101" y="423969"/>
                </a:cubicBezTo>
                <a:lnTo>
                  <a:pt x="204149" y="223921"/>
                </a:lnTo>
                <a:lnTo>
                  <a:pt x="4101" y="23935"/>
                </a:lnTo>
                <a:cubicBezTo>
                  <a:pt x="-1367" y="18448"/>
                  <a:pt x="-1367" y="9578"/>
                  <a:pt x="4101" y="4091"/>
                </a:cubicBezTo>
              </a:path>
            </a:pathLst>
          </a:custGeom>
          <a:solidFill>
            <a:schemeClr val="accent6"/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AC5C1413-C804-AEFC-7966-701694C0E17A}"/>
              </a:ext>
            </a:extLst>
          </p:cNvPr>
          <p:cNvSpPr/>
          <p:nvPr/>
        </p:nvSpPr>
        <p:spPr>
          <a:xfrm>
            <a:off x="7158038" y="2497138"/>
            <a:ext cx="222250" cy="139700"/>
          </a:xfrm>
          <a:custGeom>
            <a:avLst/>
            <a:gdLst>
              <a:gd name="connsiteX0" fmla="*/ 223671 w 447865"/>
              <a:gd name="connsiteY0" fmla="*/ 283568 h 283568"/>
              <a:gd name="connsiteX1" fmla="*/ 435165 w 447865"/>
              <a:gd name="connsiteY1" fmla="*/ 72074 h 283568"/>
              <a:gd name="connsiteX2" fmla="*/ 435973 w 447865"/>
              <a:gd name="connsiteY2" fmla="*/ 12700 h 283568"/>
              <a:gd name="connsiteX3" fmla="*/ 376568 w 447865"/>
              <a:gd name="connsiteY3" fmla="*/ 11898 h 283568"/>
              <a:gd name="connsiteX4" fmla="*/ 375760 w 447865"/>
              <a:gd name="connsiteY4" fmla="*/ 12732 h 283568"/>
              <a:gd name="connsiteX5" fmla="*/ 223484 w 447865"/>
              <a:gd name="connsiteY5" fmla="*/ 165007 h 283568"/>
              <a:gd name="connsiteX6" fmla="*/ 71271 w 447865"/>
              <a:gd name="connsiteY6" fmla="*/ 12732 h 283568"/>
              <a:gd name="connsiteX7" fmla="*/ 11928 w 447865"/>
              <a:gd name="connsiteY7" fmla="*/ 13534 h 283568"/>
              <a:gd name="connsiteX8" fmla="*/ 11866 w 447865"/>
              <a:gd name="connsiteY8" fmla="*/ 72074 h 28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865" h="283568">
                <a:moveTo>
                  <a:pt x="223671" y="283568"/>
                </a:moveTo>
                <a:lnTo>
                  <a:pt x="435165" y="72074"/>
                </a:lnTo>
                <a:cubicBezTo>
                  <a:pt x="451773" y="55901"/>
                  <a:pt x="452146" y="29315"/>
                  <a:pt x="435973" y="12700"/>
                </a:cubicBezTo>
                <a:cubicBezTo>
                  <a:pt x="419800" y="-3914"/>
                  <a:pt x="393239" y="-4275"/>
                  <a:pt x="376568" y="11898"/>
                </a:cubicBezTo>
                <a:cubicBezTo>
                  <a:pt x="376319" y="12172"/>
                  <a:pt x="376009" y="12452"/>
                  <a:pt x="375760" y="12732"/>
                </a:cubicBezTo>
                <a:lnTo>
                  <a:pt x="223484" y="165007"/>
                </a:lnTo>
                <a:lnTo>
                  <a:pt x="71271" y="12732"/>
                </a:lnTo>
                <a:cubicBezTo>
                  <a:pt x="54662" y="-3441"/>
                  <a:pt x="28101" y="-3081"/>
                  <a:pt x="11928" y="13534"/>
                </a:cubicBezTo>
                <a:cubicBezTo>
                  <a:pt x="-3934" y="29825"/>
                  <a:pt x="-3997" y="55771"/>
                  <a:pt x="11866" y="7207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604E23D5-ACA4-83ED-2996-8C7C97C2FCDD}"/>
              </a:ext>
            </a:extLst>
          </p:cNvPr>
          <p:cNvSpPr/>
          <p:nvPr/>
        </p:nvSpPr>
        <p:spPr>
          <a:xfrm>
            <a:off x="7158038" y="3565525"/>
            <a:ext cx="222250" cy="139700"/>
          </a:xfrm>
          <a:custGeom>
            <a:avLst/>
            <a:gdLst>
              <a:gd name="connsiteX0" fmla="*/ 223671 w 447865"/>
              <a:gd name="connsiteY0" fmla="*/ 283568 h 283568"/>
              <a:gd name="connsiteX1" fmla="*/ 435165 w 447865"/>
              <a:gd name="connsiteY1" fmla="*/ 72074 h 283568"/>
              <a:gd name="connsiteX2" fmla="*/ 435973 w 447865"/>
              <a:gd name="connsiteY2" fmla="*/ 12700 h 283568"/>
              <a:gd name="connsiteX3" fmla="*/ 376568 w 447865"/>
              <a:gd name="connsiteY3" fmla="*/ 11898 h 283568"/>
              <a:gd name="connsiteX4" fmla="*/ 375760 w 447865"/>
              <a:gd name="connsiteY4" fmla="*/ 12732 h 283568"/>
              <a:gd name="connsiteX5" fmla="*/ 223484 w 447865"/>
              <a:gd name="connsiteY5" fmla="*/ 165007 h 283568"/>
              <a:gd name="connsiteX6" fmla="*/ 71271 w 447865"/>
              <a:gd name="connsiteY6" fmla="*/ 12732 h 283568"/>
              <a:gd name="connsiteX7" fmla="*/ 11928 w 447865"/>
              <a:gd name="connsiteY7" fmla="*/ 13534 h 283568"/>
              <a:gd name="connsiteX8" fmla="*/ 11866 w 447865"/>
              <a:gd name="connsiteY8" fmla="*/ 72074 h 28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865" h="283568">
                <a:moveTo>
                  <a:pt x="223671" y="283568"/>
                </a:moveTo>
                <a:lnTo>
                  <a:pt x="435165" y="72074"/>
                </a:lnTo>
                <a:cubicBezTo>
                  <a:pt x="451773" y="55901"/>
                  <a:pt x="452146" y="29315"/>
                  <a:pt x="435973" y="12700"/>
                </a:cubicBezTo>
                <a:cubicBezTo>
                  <a:pt x="419800" y="-3914"/>
                  <a:pt x="393239" y="-4275"/>
                  <a:pt x="376568" y="11898"/>
                </a:cubicBezTo>
                <a:cubicBezTo>
                  <a:pt x="376319" y="12172"/>
                  <a:pt x="376009" y="12452"/>
                  <a:pt x="375760" y="12732"/>
                </a:cubicBezTo>
                <a:lnTo>
                  <a:pt x="223484" y="165007"/>
                </a:lnTo>
                <a:lnTo>
                  <a:pt x="71271" y="12732"/>
                </a:lnTo>
                <a:cubicBezTo>
                  <a:pt x="54662" y="-3441"/>
                  <a:pt x="28101" y="-3081"/>
                  <a:pt x="11928" y="13534"/>
                </a:cubicBezTo>
                <a:cubicBezTo>
                  <a:pt x="-3934" y="29825"/>
                  <a:pt x="-3997" y="55771"/>
                  <a:pt x="11866" y="7207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D4A36BE8-5BF2-7864-3C5D-26D4823B9B71}"/>
              </a:ext>
            </a:extLst>
          </p:cNvPr>
          <p:cNvSpPr/>
          <p:nvPr/>
        </p:nvSpPr>
        <p:spPr>
          <a:xfrm>
            <a:off x="7158038" y="4633913"/>
            <a:ext cx="222250" cy="139700"/>
          </a:xfrm>
          <a:custGeom>
            <a:avLst/>
            <a:gdLst>
              <a:gd name="connsiteX0" fmla="*/ 223671 w 447865"/>
              <a:gd name="connsiteY0" fmla="*/ 283568 h 283568"/>
              <a:gd name="connsiteX1" fmla="*/ 435165 w 447865"/>
              <a:gd name="connsiteY1" fmla="*/ 72074 h 283568"/>
              <a:gd name="connsiteX2" fmla="*/ 435973 w 447865"/>
              <a:gd name="connsiteY2" fmla="*/ 12700 h 283568"/>
              <a:gd name="connsiteX3" fmla="*/ 376568 w 447865"/>
              <a:gd name="connsiteY3" fmla="*/ 11898 h 283568"/>
              <a:gd name="connsiteX4" fmla="*/ 375760 w 447865"/>
              <a:gd name="connsiteY4" fmla="*/ 12732 h 283568"/>
              <a:gd name="connsiteX5" fmla="*/ 223484 w 447865"/>
              <a:gd name="connsiteY5" fmla="*/ 165007 h 283568"/>
              <a:gd name="connsiteX6" fmla="*/ 71271 w 447865"/>
              <a:gd name="connsiteY6" fmla="*/ 12732 h 283568"/>
              <a:gd name="connsiteX7" fmla="*/ 11928 w 447865"/>
              <a:gd name="connsiteY7" fmla="*/ 13534 h 283568"/>
              <a:gd name="connsiteX8" fmla="*/ 11866 w 447865"/>
              <a:gd name="connsiteY8" fmla="*/ 72074 h 28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865" h="283568">
                <a:moveTo>
                  <a:pt x="223671" y="283568"/>
                </a:moveTo>
                <a:lnTo>
                  <a:pt x="435165" y="72074"/>
                </a:lnTo>
                <a:cubicBezTo>
                  <a:pt x="451773" y="55901"/>
                  <a:pt x="452146" y="29315"/>
                  <a:pt x="435973" y="12700"/>
                </a:cubicBezTo>
                <a:cubicBezTo>
                  <a:pt x="419800" y="-3914"/>
                  <a:pt x="393239" y="-4275"/>
                  <a:pt x="376568" y="11898"/>
                </a:cubicBezTo>
                <a:cubicBezTo>
                  <a:pt x="376319" y="12172"/>
                  <a:pt x="376009" y="12452"/>
                  <a:pt x="375760" y="12732"/>
                </a:cubicBezTo>
                <a:lnTo>
                  <a:pt x="223484" y="165007"/>
                </a:lnTo>
                <a:lnTo>
                  <a:pt x="71271" y="12732"/>
                </a:lnTo>
                <a:cubicBezTo>
                  <a:pt x="54662" y="-3441"/>
                  <a:pt x="28101" y="-3081"/>
                  <a:pt x="11928" y="13534"/>
                </a:cubicBezTo>
                <a:cubicBezTo>
                  <a:pt x="-3934" y="29825"/>
                  <a:pt x="-3997" y="55771"/>
                  <a:pt x="11866" y="7207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6220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Google Shape;1853;p98">
            <a:extLst>
              <a:ext uri="{FF2B5EF4-FFF2-40B4-BE49-F238E27FC236}">
                <a16:creationId xmlns:a16="http://schemas.microsoft.com/office/drawing/2014/main" id="{97C61159-6D8D-A292-BEE7-42DB084D4211}"/>
              </a:ext>
            </a:extLst>
          </p:cNvPr>
          <p:cNvSpPr/>
          <p:nvPr/>
        </p:nvSpPr>
        <p:spPr>
          <a:xfrm>
            <a:off x="5907088" y="1803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209" y="249"/>
                </a:moveTo>
                <a:cubicBezTo>
                  <a:pt x="207" y="242"/>
                  <a:pt x="204" y="236"/>
                  <a:pt x="199" y="231"/>
                </a:cubicBezTo>
                <a:cubicBezTo>
                  <a:pt x="199" y="231"/>
                  <a:pt x="199" y="231"/>
                  <a:pt x="199" y="231"/>
                </a:cubicBezTo>
                <a:cubicBezTo>
                  <a:pt x="186" y="218"/>
                  <a:pt x="164" y="218"/>
                  <a:pt x="151" y="231"/>
                </a:cubicBezTo>
                <a:cubicBezTo>
                  <a:pt x="146" y="236"/>
                  <a:pt x="143" y="242"/>
                  <a:pt x="141" y="249"/>
                </a:cubicBezTo>
                <a:cubicBezTo>
                  <a:pt x="15" y="249"/>
                  <a:pt x="15" y="249"/>
                  <a:pt x="15" y="249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218" y="181"/>
                  <a:pt x="218" y="181"/>
                  <a:pt x="218" y="181"/>
                </a:cubicBezTo>
                <a:cubicBezTo>
                  <a:pt x="219" y="187"/>
                  <a:pt x="222" y="193"/>
                  <a:pt x="227" y="198"/>
                </a:cubicBezTo>
                <a:cubicBezTo>
                  <a:pt x="233" y="204"/>
                  <a:pt x="242" y="208"/>
                  <a:pt x="251" y="208"/>
                </a:cubicBezTo>
                <a:cubicBezTo>
                  <a:pt x="258" y="208"/>
                  <a:pt x="264" y="206"/>
                  <a:pt x="270" y="202"/>
                </a:cubicBezTo>
                <a:cubicBezTo>
                  <a:pt x="289" y="221"/>
                  <a:pt x="289" y="221"/>
                  <a:pt x="289" y="221"/>
                </a:cubicBezTo>
                <a:cubicBezTo>
                  <a:pt x="299" y="211"/>
                  <a:pt x="299" y="211"/>
                  <a:pt x="299" y="211"/>
                </a:cubicBezTo>
                <a:cubicBezTo>
                  <a:pt x="280" y="192"/>
                  <a:pt x="280" y="192"/>
                  <a:pt x="280" y="192"/>
                </a:cubicBezTo>
                <a:cubicBezTo>
                  <a:pt x="282" y="188"/>
                  <a:pt x="284" y="184"/>
                  <a:pt x="285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249"/>
                  <a:pt x="332" y="249"/>
                  <a:pt x="332" y="249"/>
                </a:cubicBezTo>
                <a:lnTo>
                  <a:pt x="209" y="249"/>
                </a:lnTo>
                <a:close/>
                <a:moveTo>
                  <a:pt x="175" y="275"/>
                </a:moveTo>
                <a:cubicBezTo>
                  <a:pt x="170" y="275"/>
                  <a:pt x="165" y="273"/>
                  <a:pt x="161" y="269"/>
                </a:cubicBezTo>
                <a:cubicBezTo>
                  <a:pt x="158" y="266"/>
                  <a:pt x="156" y="261"/>
                  <a:pt x="156" y="256"/>
                </a:cubicBezTo>
                <a:cubicBezTo>
                  <a:pt x="156" y="250"/>
                  <a:pt x="158" y="246"/>
                  <a:pt x="161" y="242"/>
                </a:cubicBezTo>
                <a:cubicBezTo>
                  <a:pt x="165" y="238"/>
                  <a:pt x="170" y="236"/>
                  <a:pt x="175" y="236"/>
                </a:cubicBezTo>
                <a:cubicBezTo>
                  <a:pt x="180" y="236"/>
                  <a:pt x="185" y="238"/>
                  <a:pt x="189" y="242"/>
                </a:cubicBezTo>
                <a:cubicBezTo>
                  <a:pt x="193" y="246"/>
                  <a:pt x="195" y="250"/>
                  <a:pt x="195" y="256"/>
                </a:cubicBezTo>
                <a:cubicBezTo>
                  <a:pt x="195" y="261"/>
                  <a:pt x="193" y="266"/>
                  <a:pt x="189" y="269"/>
                </a:cubicBezTo>
                <a:cubicBezTo>
                  <a:pt x="185" y="273"/>
                  <a:pt x="180" y="275"/>
                  <a:pt x="175" y="275"/>
                </a:cubicBezTo>
                <a:close/>
                <a:moveTo>
                  <a:pt x="265" y="187"/>
                </a:moveTo>
                <a:cubicBezTo>
                  <a:pt x="261" y="191"/>
                  <a:pt x="256" y="193"/>
                  <a:pt x="251" y="193"/>
                </a:cubicBezTo>
                <a:cubicBezTo>
                  <a:pt x="246" y="193"/>
                  <a:pt x="241" y="191"/>
                  <a:pt x="237" y="187"/>
                </a:cubicBezTo>
                <a:cubicBezTo>
                  <a:pt x="234" y="183"/>
                  <a:pt x="232" y="179"/>
                  <a:pt x="232" y="173"/>
                </a:cubicBezTo>
                <a:cubicBezTo>
                  <a:pt x="232" y="168"/>
                  <a:pt x="234" y="163"/>
                  <a:pt x="237" y="160"/>
                </a:cubicBezTo>
                <a:cubicBezTo>
                  <a:pt x="241" y="156"/>
                  <a:pt x="246" y="154"/>
                  <a:pt x="251" y="154"/>
                </a:cubicBezTo>
                <a:cubicBezTo>
                  <a:pt x="256" y="154"/>
                  <a:pt x="261" y="156"/>
                  <a:pt x="265" y="160"/>
                </a:cubicBezTo>
                <a:cubicBezTo>
                  <a:pt x="273" y="167"/>
                  <a:pt x="273" y="180"/>
                  <a:pt x="265" y="187"/>
                </a:cubicBezTo>
                <a:close/>
                <a:moveTo>
                  <a:pt x="285" y="166"/>
                </a:moveTo>
                <a:cubicBezTo>
                  <a:pt x="283" y="160"/>
                  <a:pt x="280" y="154"/>
                  <a:pt x="275" y="149"/>
                </a:cubicBezTo>
                <a:cubicBezTo>
                  <a:pt x="275" y="149"/>
                  <a:pt x="275" y="149"/>
                  <a:pt x="275" y="149"/>
                </a:cubicBezTo>
                <a:cubicBezTo>
                  <a:pt x="262" y="136"/>
                  <a:pt x="240" y="136"/>
                  <a:pt x="227" y="149"/>
                </a:cubicBezTo>
                <a:cubicBezTo>
                  <a:pt x="222" y="154"/>
                  <a:pt x="219" y="160"/>
                  <a:pt x="218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5" y="98"/>
                  <a:pt x="15" y="98"/>
                  <a:pt x="15" y="98"/>
                </a:cubicBezTo>
                <a:cubicBezTo>
                  <a:pt x="53" y="98"/>
                  <a:pt x="53" y="98"/>
                  <a:pt x="53" y="98"/>
                </a:cubicBezTo>
                <a:cubicBezTo>
                  <a:pt x="54" y="104"/>
                  <a:pt x="57" y="110"/>
                  <a:pt x="62" y="115"/>
                </a:cubicBezTo>
                <a:cubicBezTo>
                  <a:pt x="69" y="121"/>
                  <a:pt x="77" y="125"/>
                  <a:pt x="86" y="125"/>
                </a:cubicBezTo>
                <a:cubicBezTo>
                  <a:pt x="93" y="125"/>
                  <a:pt x="99" y="123"/>
                  <a:pt x="105" y="119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134" y="128"/>
                  <a:pt x="134" y="128"/>
                  <a:pt x="134" y="128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7" y="105"/>
                  <a:pt x="119" y="102"/>
                  <a:pt x="120" y="98"/>
                </a:cubicBezTo>
                <a:cubicBezTo>
                  <a:pt x="332" y="98"/>
                  <a:pt x="332" y="98"/>
                  <a:pt x="332" y="98"/>
                </a:cubicBezTo>
                <a:cubicBezTo>
                  <a:pt x="332" y="166"/>
                  <a:pt x="332" y="166"/>
                  <a:pt x="332" y="166"/>
                </a:cubicBezTo>
                <a:lnTo>
                  <a:pt x="285" y="166"/>
                </a:lnTo>
                <a:close/>
                <a:moveTo>
                  <a:pt x="100" y="104"/>
                </a:moveTo>
                <a:cubicBezTo>
                  <a:pt x="92" y="112"/>
                  <a:pt x="80" y="112"/>
                  <a:pt x="72" y="104"/>
                </a:cubicBezTo>
                <a:cubicBezTo>
                  <a:pt x="69" y="101"/>
                  <a:pt x="67" y="96"/>
                  <a:pt x="67" y="90"/>
                </a:cubicBezTo>
                <a:cubicBezTo>
                  <a:pt x="67" y="85"/>
                  <a:pt x="69" y="80"/>
                  <a:pt x="72" y="77"/>
                </a:cubicBezTo>
                <a:cubicBezTo>
                  <a:pt x="76" y="73"/>
                  <a:pt x="81" y="71"/>
                  <a:pt x="86" y="71"/>
                </a:cubicBezTo>
                <a:cubicBezTo>
                  <a:pt x="91" y="71"/>
                  <a:pt x="96" y="73"/>
                  <a:pt x="100" y="77"/>
                </a:cubicBezTo>
                <a:cubicBezTo>
                  <a:pt x="104" y="80"/>
                  <a:pt x="106" y="85"/>
                  <a:pt x="106" y="90"/>
                </a:cubicBezTo>
                <a:cubicBezTo>
                  <a:pt x="106" y="96"/>
                  <a:pt x="104" y="101"/>
                  <a:pt x="100" y="104"/>
                </a:cubicBezTo>
                <a:close/>
                <a:moveTo>
                  <a:pt x="332" y="15"/>
                </a:moveTo>
                <a:cubicBezTo>
                  <a:pt x="332" y="83"/>
                  <a:pt x="332" y="83"/>
                  <a:pt x="332" y="83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18" y="77"/>
                  <a:pt x="115" y="71"/>
                  <a:pt x="110" y="66"/>
                </a:cubicBezTo>
                <a:cubicBezTo>
                  <a:pt x="97" y="53"/>
                  <a:pt x="75" y="53"/>
                  <a:pt x="62" y="66"/>
                </a:cubicBezTo>
                <a:cubicBezTo>
                  <a:pt x="57" y="71"/>
                  <a:pt x="54" y="77"/>
                  <a:pt x="53" y="83"/>
                </a:cubicBezTo>
                <a:cubicBezTo>
                  <a:pt x="15" y="83"/>
                  <a:pt x="15" y="83"/>
                  <a:pt x="15" y="83"/>
                </a:cubicBezTo>
                <a:cubicBezTo>
                  <a:pt x="15" y="15"/>
                  <a:pt x="15" y="15"/>
                  <a:pt x="15" y="15"/>
                </a:cubicBezTo>
                <a:lnTo>
                  <a:pt x="332" y="15"/>
                </a:lnTo>
                <a:close/>
                <a:moveTo>
                  <a:pt x="15" y="332"/>
                </a:moveTo>
                <a:cubicBezTo>
                  <a:pt x="15" y="263"/>
                  <a:pt x="15" y="263"/>
                  <a:pt x="15" y="263"/>
                </a:cubicBezTo>
                <a:cubicBezTo>
                  <a:pt x="142" y="263"/>
                  <a:pt x="142" y="263"/>
                  <a:pt x="142" y="263"/>
                </a:cubicBezTo>
                <a:cubicBezTo>
                  <a:pt x="143" y="270"/>
                  <a:pt x="146" y="275"/>
                  <a:pt x="151" y="280"/>
                </a:cubicBezTo>
                <a:cubicBezTo>
                  <a:pt x="157" y="286"/>
                  <a:pt x="166" y="290"/>
                  <a:pt x="175" y="290"/>
                </a:cubicBezTo>
                <a:cubicBezTo>
                  <a:pt x="182" y="290"/>
                  <a:pt x="188" y="288"/>
                  <a:pt x="193" y="285"/>
                </a:cubicBezTo>
                <a:cubicBezTo>
                  <a:pt x="213" y="304"/>
                  <a:pt x="213" y="304"/>
                  <a:pt x="213" y="304"/>
                </a:cubicBezTo>
                <a:cubicBezTo>
                  <a:pt x="223" y="293"/>
                  <a:pt x="223" y="293"/>
                  <a:pt x="223" y="293"/>
                </a:cubicBezTo>
                <a:cubicBezTo>
                  <a:pt x="204" y="274"/>
                  <a:pt x="204" y="274"/>
                  <a:pt x="204" y="274"/>
                </a:cubicBezTo>
                <a:cubicBezTo>
                  <a:pt x="206" y="271"/>
                  <a:pt x="208" y="267"/>
                  <a:pt x="208" y="263"/>
                </a:cubicBezTo>
                <a:cubicBezTo>
                  <a:pt x="332" y="263"/>
                  <a:pt x="332" y="263"/>
                  <a:pt x="332" y="263"/>
                </a:cubicBezTo>
                <a:cubicBezTo>
                  <a:pt x="332" y="332"/>
                  <a:pt x="332" y="332"/>
                  <a:pt x="332" y="332"/>
                </a:cubicBezTo>
                <a:lnTo>
                  <a:pt x="15" y="3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75" tIns="34275" rIns="68575" bIns="3427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977;p99">
            <a:extLst>
              <a:ext uri="{FF2B5EF4-FFF2-40B4-BE49-F238E27FC236}">
                <a16:creationId xmlns:a16="http://schemas.microsoft.com/office/drawing/2014/main" id="{D14FBF81-AEB2-012C-9FD0-8378BB4385E9}"/>
              </a:ext>
            </a:extLst>
          </p:cNvPr>
          <p:cNvSpPr/>
          <p:nvPr/>
        </p:nvSpPr>
        <p:spPr>
          <a:xfrm>
            <a:off x="5907088" y="287178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3" y="675"/>
                </a:moveTo>
                <a:lnTo>
                  <a:pt x="31" y="675"/>
                </a:lnTo>
                <a:lnTo>
                  <a:pt x="31" y="31"/>
                </a:lnTo>
                <a:lnTo>
                  <a:pt x="673" y="31"/>
                </a:lnTo>
                <a:lnTo>
                  <a:pt x="673" y="675"/>
                </a:lnTo>
                <a:close/>
                <a:moveTo>
                  <a:pt x="617" y="93"/>
                </a:moveTo>
                <a:lnTo>
                  <a:pt x="87" y="93"/>
                </a:lnTo>
                <a:lnTo>
                  <a:pt x="87" y="309"/>
                </a:lnTo>
                <a:lnTo>
                  <a:pt x="617" y="309"/>
                </a:lnTo>
                <a:lnTo>
                  <a:pt x="617" y="93"/>
                </a:lnTo>
                <a:close/>
                <a:moveTo>
                  <a:pt x="587" y="278"/>
                </a:moveTo>
                <a:lnTo>
                  <a:pt x="117" y="278"/>
                </a:lnTo>
                <a:lnTo>
                  <a:pt x="117" y="124"/>
                </a:lnTo>
                <a:lnTo>
                  <a:pt x="587" y="124"/>
                </a:lnTo>
                <a:lnTo>
                  <a:pt x="587" y="278"/>
                </a:lnTo>
                <a:close/>
                <a:moveTo>
                  <a:pt x="191" y="357"/>
                </a:moveTo>
                <a:lnTo>
                  <a:pt x="87" y="357"/>
                </a:lnTo>
                <a:lnTo>
                  <a:pt x="87" y="461"/>
                </a:lnTo>
                <a:lnTo>
                  <a:pt x="191" y="461"/>
                </a:lnTo>
                <a:lnTo>
                  <a:pt x="191" y="357"/>
                </a:lnTo>
                <a:close/>
                <a:moveTo>
                  <a:pt x="160" y="430"/>
                </a:moveTo>
                <a:lnTo>
                  <a:pt x="117" y="430"/>
                </a:lnTo>
                <a:lnTo>
                  <a:pt x="117" y="387"/>
                </a:lnTo>
                <a:lnTo>
                  <a:pt x="160" y="387"/>
                </a:lnTo>
                <a:lnTo>
                  <a:pt x="160" y="430"/>
                </a:lnTo>
                <a:close/>
                <a:moveTo>
                  <a:pt x="230" y="461"/>
                </a:moveTo>
                <a:lnTo>
                  <a:pt x="332" y="461"/>
                </a:lnTo>
                <a:lnTo>
                  <a:pt x="332" y="357"/>
                </a:lnTo>
                <a:lnTo>
                  <a:pt x="230" y="357"/>
                </a:lnTo>
                <a:lnTo>
                  <a:pt x="230" y="461"/>
                </a:lnTo>
                <a:close/>
                <a:moveTo>
                  <a:pt x="259" y="387"/>
                </a:moveTo>
                <a:lnTo>
                  <a:pt x="302" y="387"/>
                </a:lnTo>
                <a:lnTo>
                  <a:pt x="302" y="430"/>
                </a:lnTo>
                <a:lnTo>
                  <a:pt x="259" y="430"/>
                </a:lnTo>
                <a:lnTo>
                  <a:pt x="259" y="387"/>
                </a:lnTo>
                <a:close/>
                <a:moveTo>
                  <a:pt x="372" y="461"/>
                </a:moveTo>
                <a:lnTo>
                  <a:pt x="474" y="461"/>
                </a:lnTo>
                <a:lnTo>
                  <a:pt x="474" y="357"/>
                </a:lnTo>
                <a:lnTo>
                  <a:pt x="372" y="357"/>
                </a:lnTo>
                <a:lnTo>
                  <a:pt x="372" y="461"/>
                </a:lnTo>
                <a:close/>
                <a:moveTo>
                  <a:pt x="402" y="387"/>
                </a:moveTo>
                <a:lnTo>
                  <a:pt x="445" y="387"/>
                </a:lnTo>
                <a:lnTo>
                  <a:pt x="445" y="430"/>
                </a:lnTo>
                <a:lnTo>
                  <a:pt x="402" y="430"/>
                </a:lnTo>
                <a:lnTo>
                  <a:pt x="402" y="387"/>
                </a:lnTo>
                <a:close/>
                <a:moveTo>
                  <a:pt x="513" y="461"/>
                </a:moveTo>
                <a:lnTo>
                  <a:pt x="617" y="461"/>
                </a:lnTo>
                <a:lnTo>
                  <a:pt x="617" y="357"/>
                </a:lnTo>
                <a:lnTo>
                  <a:pt x="513" y="357"/>
                </a:lnTo>
                <a:lnTo>
                  <a:pt x="513" y="461"/>
                </a:lnTo>
                <a:close/>
                <a:moveTo>
                  <a:pt x="544" y="387"/>
                </a:moveTo>
                <a:lnTo>
                  <a:pt x="587" y="387"/>
                </a:lnTo>
                <a:lnTo>
                  <a:pt x="587" y="430"/>
                </a:lnTo>
                <a:lnTo>
                  <a:pt x="544" y="430"/>
                </a:lnTo>
                <a:lnTo>
                  <a:pt x="544" y="387"/>
                </a:lnTo>
                <a:close/>
                <a:moveTo>
                  <a:pt x="191" y="509"/>
                </a:moveTo>
                <a:lnTo>
                  <a:pt x="87" y="509"/>
                </a:lnTo>
                <a:lnTo>
                  <a:pt x="87" y="613"/>
                </a:lnTo>
                <a:lnTo>
                  <a:pt x="191" y="613"/>
                </a:lnTo>
                <a:lnTo>
                  <a:pt x="191" y="509"/>
                </a:lnTo>
                <a:close/>
                <a:moveTo>
                  <a:pt x="160" y="582"/>
                </a:moveTo>
                <a:lnTo>
                  <a:pt x="117" y="582"/>
                </a:lnTo>
                <a:lnTo>
                  <a:pt x="117" y="539"/>
                </a:lnTo>
                <a:lnTo>
                  <a:pt x="160" y="539"/>
                </a:lnTo>
                <a:lnTo>
                  <a:pt x="160" y="582"/>
                </a:lnTo>
                <a:close/>
                <a:moveTo>
                  <a:pt x="230" y="613"/>
                </a:moveTo>
                <a:lnTo>
                  <a:pt x="332" y="613"/>
                </a:lnTo>
                <a:lnTo>
                  <a:pt x="332" y="509"/>
                </a:lnTo>
                <a:lnTo>
                  <a:pt x="230" y="509"/>
                </a:lnTo>
                <a:lnTo>
                  <a:pt x="230" y="613"/>
                </a:lnTo>
                <a:close/>
                <a:moveTo>
                  <a:pt x="259" y="539"/>
                </a:moveTo>
                <a:lnTo>
                  <a:pt x="302" y="539"/>
                </a:lnTo>
                <a:lnTo>
                  <a:pt x="302" y="582"/>
                </a:lnTo>
                <a:lnTo>
                  <a:pt x="259" y="582"/>
                </a:lnTo>
                <a:lnTo>
                  <a:pt x="259" y="539"/>
                </a:lnTo>
                <a:close/>
                <a:moveTo>
                  <a:pt x="372" y="613"/>
                </a:moveTo>
                <a:lnTo>
                  <a:pt x="474" y="613"/>
                </a:lnTo>
                <a:lnTo>
                  <a:pt x="474" y="509"/>
                </a:lnTo>
                <a:lnTo>
                  <a:pt x="372" y="509"/>
                </a:lnTo>
                <a:lnTo>
                  <a:pt x="372" y="613"/>
                </a:lnTo>
                <a:close/>
                <a:moveTo>
                  <a:pt x="402" y="539"/>
                </a:moveTo>
                <a:lnTo>
                  <a:pt x="445" y="539"/>
                </a:lnTo>
                <a:lnTo>
                  <a:pt x="445" y="582"/>
                </a:lnTo>
                <a:lnTo>
                  <a:pt x="402" y="582"/>
                </a:lnTo>
                <a:lnTo>
                  <a:pt x="402" y="539"/>
                </a:lnTo>
                <a:close/>
                <a:moveTo>
                  <a:pt x="513" y="613"/>
                </a:moveTo>
                <a:lnTo>
                  <a:pt x="617" y="613"/>
                </a:lnTo>
                <a:lnTo>
                  <a:pt x="617" y="509"/>
                </a:lnTo>
                <a:lnTo>
                  <a:pt x="513" y="509"/>
                </a:lnTo>
                <a:lnTo>
                  <a:pt x="513" y="613"/>
                </a:lnTo>
                <a:close/>
                <a:moveTo>
                  <a:pt x="544" y="539"/>
                </a:moveTo>
                <a:lnTo>
                  <a:pt x="587" y="539"/>
                </a:lnTo>
                <a:lnTo>
                  <a:pt x="587" y="582"/>
                </a:lnTo>
                <a:lnTo>
                  <a:pt x="544" y="582"/>
                </a:lnTo>
                <a:lnTo>
                  <a:pt x="544" y="5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45700" rIns="91425" bIns="4570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865;p98">
            <a:extLst>
              <a:ext uri="{FF2B5EF4-FFF2-40B4-BE49-F238E27FC236}">
                <a16:creationId xmlns:a16="http://schemas.microsoft.com/office/drawing/2014/main" id="{B5479521-F02D-8066-8E38-C9AB319A2D89}"/>
              </a:ext>
            </a:extLst>
          </p:cNvPr>
          <p:cNvSpPr/>
          <p:nvPr/>
        </p:nvSpPr>
        <p:spPr>
          <a:xfrm>
            <a:off x="5905500" y="5010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347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0"/>
                  <a:pt x="347" y="0"/>
                  <a:pt x="347" y="0"/>
                </a:cubicBezTo>
                <a:lnTo>
                  <a:pt x="0" y="0"/>
                </a:lnTo>
                <a:close/>
                <a:moveTo>
                  <a:pt x="332" y="332"/>
                </a:moveTo>
                <a:cubicBezTo>
                  <a:pt x="15" y="332"/>
                  <a:pt x="15" y="332"/>
                  <a:pt x="15" y="332"/>
                </a:cubicBezTo>
                <a:cubicBezTo>
                  <a:pt x="15" y="15"/>
                  <a:pt x="15" y="15"/>
                  <a:pt x="15" y="15"/>
                </a:cubicBezTo>
                <a:cubicBezTo>
                  <a:pt x="332" y="15"/>
                  <a:pt x="332" y="15"/>
                  <a:pt x="332" y="15"/>
                </a:cubicBezTo>
                <a:lnTo>
                  <a:pt x="332" y="332"/>
                </a:lnTo>
                <a:close/>
                <a:moveTo>
                  <a:pt x="48" y="309"/>
                </a:moveTo>
                <a:cubicBezTo>
                  <a:pt x="133" y="224"/>
                  <a:pt x="133" y="224"/>
                  <a:pt x="133" y="224"/>
                </a:cubicBezTo>
                <a:cubicBezTo>
                  <a:pt x="153" y="241"/>
                  <a:pt x="178" y="250"/>
                  <a:pt x="204" y="250"/>
                </a:cubicBezTo>
                <a:cubicBezTo>
                  <a:pt x="233" y="250"/>
                  <a:pt x="260" y="239"/>
                  <a:pt x="280" y="219"/>
                </a:cubicBezTo>
                <a:cubicBezTo>
                  <a:pt x="322" y="177"/>
                  <a:pt x="322" y="109"/>
                  <a:pt x="280" y="67"/>
                </a:cubicBezTo>
                <a:cubicBezTo>
                  <a:pt x="260" y="46"/>
                  <a:pt x="233" y="35"/>
                  <a:pt x="204" y="35"/>
                </a:cubicBezTo>
                <a:cubicBezTo>
                  <a:pt x="175" y="35"/>
                  <a:pt x="148" y="46"/>
                  <a:pt x="128" y="67"/>
                </a:cubicBezTo>
                <a:cubicBezTo>
                  <a:pt x="88" y="107"/>
                  <a:pt x="86" y="171"/>
                  <a:pt x="123" y="214"/>
                </a:cubicBezTo>
                <a:cubicBezTo>
                  <a:pt x="37" y="299"/>
                  <a:pt x="37" y="299"/>
                  <a:pt x="37" y="299"/>
                </a:cubicBezTo>
                <a:lnTo>
                  <a:pt x="48" y="309"/>
                </a:lnTo>
                <a:close/>
                <a:moveTo>
                  <a:pt x="270" y="208"/>
                </a:moveTo>
                <a:cubicBezTo>
                  <a:pt x="252" y="226"/>
                  <a:pt x="229" y="236"/>
                  <a:pt x="204" y="236"/>
                </a:cubicBezTo>
                <a:cubicBezTo>
                  <a:pt x="179" y="236"/>
                  <a:pt x="156" y="226"/>
                  <a:pt x="138" y="208"/>
                </a:cubicBezTo>
                <a:cubicBezTo>
                  <a:pt x="134" y="204"/>
                  <a:pt x="129" y="199"/>
                  <a:pt x="126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93" y="193"/>
                  <a:pt x="193" y="193"/>
                  <a:pt x="193" y="193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70" y="193"/>
                  <a:pt x="270" y="193"/>
                  <a:pt x="270" y="193"/>
                </a:cubicBezTo>
                <a:cubicBezTo>
                  <a:pt x="282" y="193"/>
                  <a:pt x="282" y="193"/>
                  <a:pt x="282" y="193"/>
                </a:cubicBezTo>
                <a:cubicBezTo>
                  <a:pt x="278" y="199"/>
                  <a:pt x="274" y="204"/>
                  <a:pt x="270" y="208"/>
                </a:cubicBezTo>
                <a:close/>
                <a:moveTo>
                  <a:pt x="193" y="112"/>
                </a:moveTo>
                <a:cubicBezTo>
                  <a:pt x="193" y="97"/>
                  <a:pt x="193" y="97"/>
                  <a:pt x="193" y="97"/>
                </a:cubicBezTo>
                <a:cubicBezTo>
                  <a:pt x="217" y="97"/>
                  <a:pt x="217" y="97"/>
                  <a:pt x="217" y="97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79"/>
                  <a:pt x="217" y="179"/>
                  <a:pt x="217" y="179"/>
                </a:cubicBezTo>
                <a:cubicBezTo>
                  <a:pt x="193" y="179"/>
                  <a:pt x="193" y="179"/>
                  <a:pt x="193" y="179"/>
                </a:cubicBezTo>
                <a:lnTo>
                  <a:pt x="193" y="112"/>
                </a:lnTo>
                <a:close/>
                <a:moveTo>
                  <a:pt x="255" y="179"/>
                </a:moveTo>
                <a:cubicBezTo>
                  <a:pt x="231" y="179"/>
                  <a:pt x="231" y="179"/>
                  <a:pt x="231" y="179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55" y="147"/>
                  <a:pt x="255" y="147"/>
                  <a:pt x="255" y="147"/>
                </a:cubicBezTo>
                <a:lnTo>
                  <a:pt x="255" y="179"/>
                </a:lnTo>
                <a:close/>
                <a:moveTo>
                  <a:pt x="178" y="179"/>
                </a:moveTo>
                <a:cubicBezTo>
                  <a:pt x="154" y="179"/>
                  <a:pt x="154" y="179"/>
                  <a:pt x="154" y="179"/>
                </a:cubicBezTo>
                <a:cubicBezTo>
                  <a:pt x="154" y="127"/>
                  <a:pt x="154" y="127"/>
                  <a:pt x="154" y="127"/>
                </a:cubicBezTo>
                <a:cubicBezTo>
                  <a:pt x="178" y="127"/>
                  <a:pt x="178" y="127"/>
                  <a:pt x="178" y="127"/>
                </a:cubicBezTo>
                <a:lnTo>
                  <a:pt x="178" y="179"/>
                </a:lnTo>
                <a:close/>
                <a:moveTo>
                  <a:pt x="138" y="77"/>
                </a:moveTo>
                <a:cubicBezTo>
                  <a:pt x="156" y="59"/>
                  <a:pt x="179" y="50"/>
                  <a:pt x="204" y="50"/>
                </a:cubicBezTo>
                <a:cubicBezTo>
                  <a:pt x="229" y="50"/>
                  <a:pt x="252" y="59"/>
                  <a:pt x="270" y="77"/>
                </a:cubicBezTo>
                <a:cubicBezTo>
                  <a:pt x="297" y="104"/>
                  <a:pt x="304" y="145"/>
                  <a:pt x="290" y="179"/>
                </a:cubicBezTo>
                <a:cubicBezTo>
                  <a:pt x="270" y="179"/>
                  <a:pt x="270" y="179"/>
                  <a:pt x="270" y="179"/>
                </a:cubicBezTo>
                <a:cubicBezTo>
                  <a:pt x="270" y="132"/>
                  <a:pt x="270" y="132"/>
                  <a:pt x="270" y="132"/>
                </a:cubicBezTo>
                <a:cubicBezTo>
                  <a:pt x="231" y="132"/>
                  <a:pt x="231" y="132"/>
                  <a:pt x="231" y="132"/>
                </a:cubicBezTo>
                <a:cubicBezTo>
                  <a:pt x="231" y="83"/>
                  <a:pt x="231" y="83"/>
                  <a:pt x="231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112"/>
                  <a:pt x="178" y="112"/>
                  <a:pt x="178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18" y="179"/>
                  <a:pt x="118" y="179"/>
                  <a:pt x="118" y="179"/>
                </a:cubicBezTo>
                <a:cubicBezTo>
                  <a:pt x="104" y="145"/>
                  <a:pt x="111" y="104"/>
                  <a:pt x="138" y="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75" tIns="34275" rIns="68575" bIns="3427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979;p99">
            <a:extLst>
              <a:ext uri="{FF2B5EF4-FFF2-40B4-BE49-F238E27FC236}">
                <a16:creationId xmlns:a16="http://schemas.microsoft.com/office/drawing/2014/main" id="{6287FF2E-B7E5-A697-03C7-E47597158E7C}"/>
              </a:ext>
            </a:extLst>
          </p:cNvPr>
          <p:cNvSpPr/>
          <p:nvPr/>
        </p:nvSpPr>
        <p:spPr>
          <a:xfrm>
            <a:off x="5907088" y="39401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5" y="551"/>
                  <a:pt x="25" y="551"/>
                  <a:pt x="25" y="551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lnTo>
                  <a:pt x="551" y="551"/>
                </a:lnTo>
                <a:close/>
                <a:moveTo>
                  <a:pt x="130" y="215"/>
                </a:moveTo>
                <a:cubicBezTo>
                  <a:pt x="155" y="215"/>
                  <a:pt x="176" y="194"/>
                  <a:pt x="176" y="169"/>
                </a:cubicBezTo>
                <a:cubicBezTo>
                  <a:pt x="176" y="144"/>
                  <a:pt x="155" y="124"/>
                  <a:pt x="130" y="124"/>
                </a:cubicBezTo>
                <a:cubicBezTo>
                  <a:pt x="105" y="124"/>
                  <a:pt x="85" y="144"/>
                  <a:pt x="85" y="169"/>
                </a:cubicBezTo>
                <a:cubicBezTo>
                  <a:pt x="85" y="194"/>
                  <a:pt x="105" y="215"/>
                  <a:pt x="130" y="215"/>
                </a:cubicBezTo>
                <a:close/>
                <a:moveTo>
                  <a:pt x="130" y="148"/>
                </a:moveTo>
                <a:cubicBezTo>
                  <a:pt x="142" y="148"/>
                  <a:pt x="151" y="158"/>
                  <a:pt x="151" y="169"/>
                </a:cubicBezTo>
                <a:cubicBezTo>
                  <a:pt x="151" y="181"/>
                  <a:pt x="142" y="190"/>
                  <a:pt x="130" y="190"/>
                </a:cubicBezTo>
                <a:cubicBezTo>
                  <a:pt x="119" y="190"/>
                  <a:pt x="109" y="181"/>
                  <a:pt x="109" y="169"/>
                </a:cubicBezTo>
                <a:cubicBezTo>
                  <a:pt x="109" y="158"/>
                  <a:pt x="119" y="148"/>
                  <a:pt x="130" y="148"/>
                </a:cubicBezTo>
                <a:close/>
                <a:moveTo>
                  <a:pt x="494" y="182"/>
                </a:moveTo>
                <a:cubicBezTo>
                  <a:pt x="217" y="182"/>
                  <a:pt x="217" y="182"/>
                  <a:pt x="217" y="182"/>
                </a:cubicBezTo>
                <a:cubicBezTo>
                  <a:pt x="217" y="157"/>
                  <a:pt x="217" y="157"/>
                  <a:pt x="217" y="157"/>
                </a:cubicBezTo>
                <a:cubicBezTo>
                  <a:pt x="494" y="157"/>
                  <a:pt x="494" y="157"/>
                  <a:pt x="494" y="157"/>
                </a:cubicBezTo>
                <a:lnTo>
                  <a:pt x="494" y="182"/>
                </a:lnTo>
                <a:close/>
                <a:moveTo>
                  <a:pt x="130" y="358"/>
                </a:moveTo>
                <a:cubicBezTo>
                  <a:pt x="155" y="358"/>
                  <a:pt x="176" y="337"/>
                  <a:pt x="176" y="312"/>
                </a:cubicBezTo>
                <a:cubicBezTo>
                  <a:pt x="176" y="287"/>
                  <a:pt x="155" y="267"/>
                  <a:pt x="130" y="267"/>
                </a:cubicBezTo>
                <a:cubicBezTo>
                  <a:pt x="105" y="267"/>
                  <a:pt x="85" y="287"/>
                  <a:pt x="85" y="312"/>
                </a:cubicBezTo>
                <a:cubicBezTo>
                  <a:pt x="85" y="337"/>
                  <a:pt x="105" y="358"/>
                  <a:pt x="130" y="358"/>
                </a:cubicBezTo>
                <a:close/>
                <a:moveTo>
                  <a:pt x="130" y="291"/>
                </a:moveTo>
                <a:cubicBezTo>
                  <a:pt x="142" y="291"/>
                  <a:pt x="151" y="301"/>
                  <a:pt x="151" y="312"/>
                </a:cubicBezTo>
                <a:cubicBezTo>
                  <a:pt x="151" y="324"/>
                  <a:pt x="142" y="333"/>
                  <a:pt x="130" y="333"/>
                </a:cubicBezTo>
                <a:cubicBezTo>
                  <a:pt x="119" y="333"/>
                  <a:pt x="109" y="324"/>
                  <a:pt x="109" y="312"/>
                </a:cubicBezTo>
                <a:cubicBezTo>
                  <a:pt x="109" y="301"/>
                  <a:pt x="119" y="291"/>
                  <a:pt x="130" y="291"/>
                </a:cubicBezTo>
                <a:close/>
                <a:moveTo>
                  <a:pt x="494" y="325"/>
                </a:moveTo>
                <a:cubicBezTo>
                  <a:pt x="217" y="325"/>
                  <a:pt x="217" y="325"/>
                  <a:pt x="217" y="325"/>
                </a:cubicBezTo>
                <a:cubicBezTo>
                  <a:pt x="217" y="300"/>
                  <a:pt x="217" y="300"/>
                  <a:pt x="217" y="300"/>
                </a:cubicBezTo>
                <a:cubicBezTo>
                  <a:pt x="494" y="300"/>
                  <a:pt x="494" y="300"/>
                  <a:pt x="494" y="300"/>
                </a:cubicBezTo>
                <a:lnTo>
                  <a:pt x="494" y="325"/>
                </a:lnTo>
                <a:close/>
                <a:moveTo>
                  <a:pt x="130" y="501"/>
                </a:moveTo>
                <a:cubicBezTo>
                  <a:pt x="155" y="501"/>
                  <a:pt x="176" y="480"/>
                  <a:pt x="176" y="455"/>
                </a:cubicBezTo>
                <a:cubicBezTo>
                  <a:pt x="176" y="430"/>
                  <a:pt x="155" y="410"/>
                  <a:pt x="130" y="410"/>
                </a:cubicBezTo>
                <a:cubicBezTo>
                  <a:pt x="105" y="410"/>
                  <a:pt x="85" y="430"/>
                  <a:pt x="85" y="455"/>
                </a:cubicBezTo>
                <a:cubicBezTo>
                  <a:pt x="85" y="480"/>
                  <a:pt x="105" y="501"/>
                  <a:pt x="130" y="501"/>
                </a:cubicBezTo>
                <a:close/>
                <a:moveTo>
                  <a:pt x="130" y="434"/>
                </a:moveTo>
                <a:cubicBezTo>
                  <a:pt x="142" y="434"/>
                  <a:pt x="151" y="444"/>
                  <a:pt x="151" y="455"/>
                </a:cubicBezTo>
                <a:cubicBezTo>
                  <a:pt x="151" y="467"/>
                  <a:pt x="142" y="476"/>
                  <a:pt x="130" y="476"/>
                </a:cubicBezTo>
                <a:cubicBezTo>
                  <a:pt x="119" y="476"/>
                  <a:pt x="109" y="467"/>
                  <a:pt x="109" y="455"/>
                </a:cubicBezTo>
                <a:cubicBezTo>
                  <a:pt x="109" y="444"/>
                  <a:pt x="119" y="434"/>
                  <a:pt x="130" y="434"/>
                </a:cubicBezTo>
                <a:close/>
                <a:moveTo>
                  <a:pt x="494" y="468"/>
                </a:moveTo>
                <a:cubicBezTo>
                  <a:pt x="217" y="468"/>
                  <a:pt x="217" y="468"/>
                  <a:pt x="217" y="468"/>
                </a:cubicBezTo>
                <a:cubicBezTo>
                  <a:pt x="217" y="443"/>
                  <a:pt x="217" y="443"/>
                  <a:pt x="217" y="443"/>
                </a:cubicBezTo>
                <a:cubicBezTo>
                  <a:pt x="494" y="443"/>
                  <a:pt x="494" y="443"/>
                  <a:pt x="494" y="443"/>
                </a:cubicBezTo>
                <a:lnTo>
                  <a:pt x="494" y="46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91425" tIns="45700" rIns="91425" bIns="4570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EEE6251-BE93-09FE-DF0B-306956C3C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90587"/>
          </a:xfrm>
        </p:spPr>
        <p:txBody>
          <a:bodyPr/>
          <a:lstStyle/>
          <a:p>
            <a:pPr algn="ctr" eaLnBrk="1" hangingPunct="1"/>
            <a:r>
              <a:rPr lang="sr-Cyrl-R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Пример примене Тржишног приступа</a:t>
            </a: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0D4C5948-4257-F4CB-76A0-53D447722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3141C1-361C-4715-8F1C-079EB4445E33}" type="slidenum">
              <a:rPr lang="en-US" altLang="sr-Latn-RS" smtClean="0">
                <a:solidFill>
                  <a:srgbClr val="A6A6A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sr-Latn-RS">
              <a:solidFill>
                <a:srgbClr val="A6A6A6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C173CC34-17DE-C71E-2A72-173AA0EAB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>
            <a:extLst>
              <a:ext uri="{FF2B5EF4-FFF2-40B4-BE49-F238E27FC236}">
                <a16:creationId xmlns:a16="http://schemas.microsoft.com/office/drawing/2014/main" id="{CD826E30-5C2E-0442-DCC8-E6B475E1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">
            <a:extLst>
              <a:ext uri="{FF2B5EF4-FFF2-40B4-BE49-F238E27FC236}">
                <a16:creationId xmlns:a16="http://schemas.microsoft.com/office/drawing/2014/main" id="{1CE820EC-DEEC-C217-04CC-831E3A34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188"/>
            <a:ext cx="0" cy="2508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2696" rIns="0" bIns="-12696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endParaRPr lang="sr-Latn-RS" altLang="en-US"/>
          </a:p>
        </p:txBody>
      </p:sp>
      <p:pic>
        <p:nvPicPr>
          <p:cNvPr id="16391" name="Picture 2">
            <a:extLst>
              <a:ext uri="{FF2B5EF4-FFF2-40B4-BE49-F238E27FC236}">
                <a16:creationId xmlns:a16="http://schemas.microsoft.com/office/drawing/2014/main" id="{45855593-3410-3CA5-42E3-70891BB4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49388"/>
            <a:ext cx="40100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>
            <a:extLst>
              <a:ext uri="{FF2B5EF4-FFF2-40B4-BE49-F238E27FC236}">
                <a16:creationId xmlns:a16="http://schemas.microsoft.com/office/drawing/2014/main" id="{F6B86703-99B7-94D9-6416-67F37216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073400"/>
            <a:ext cx="27876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6">
            <a:extLst>
              <a:ext uri="{FF2B5EF4-FFF2-40B4-BE49-F238E27FC236}">
                <a16:creationId xmlns:a16="http://schemas.microsoft.com/office/drawing/2014/main" id="{967C8C1D-E8B8-F8A8-84F8-F265B0E4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441450"/>
            <a:ext cx="47672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>
            <a:extLst>
              <a:ext uri="{FF2B5EF4-FFF2-40B4-BE49-F238E27FC236}">
                <a16:creationId xmlns:a16="http://schemas.microsoft.com/office/drawing/2014/main" id="{04F7B28C-E965-0516-B6E9-BAC545B3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3236913"/>
            <a:ext cx="301466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2">
            <a:extLst>
              <a:ext uri="{FF2B5EF4-FFF2-40B4-BE49-F238E27FC236}">
                <a16:creationId xmlns:a16="http://schemas.microsoft.com/office/drawing/2014/main" id="{9D36E10A-B1AE-C4B1-9683-54B8C3185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99113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sr-Cyrl-RS" altLang="en-US" sz="1500">
                <a:solidFill>
                  <a:srgbClr val="000000"/>
                </a:solidFill>
                <a:latin typeface="Georgia" panose="02040502050405020303" pitchFamily="18" charset="0"/>
              </a:rPr>
              <a:t>Ограничења: упоредиве компаније и трансакције подразумевају друштва која немају потпуно исти модел пословања, послују на тржиштима која се не могу сматрати директно упоредивим, налазе се у различитим развојним фазама итд. </a:t>
            </a:r>
            <a:endParaRPr lang="en-GB" altLang="en-US" sz="15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21585</TotalTime>
  <Words>2303</Words>
  <Application>Microsoft Office PowerPoint</Application>
  <PresentationFormat>On-screen Show (4:3)</PresentationFormat>
  <Paragraphs>208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Aptos</vt:lpstr>
      <vt:lpstr>Arial</vt:lpstr>
      <vt:lpstr>Aptos Display</vt:lpstr>
      <vt:lpstr>Calibri</vt:lpstr>
      <vt:lpstr>Verdana</vt:lpstr>
      <vt:lpstr>Wingdings 3</vt:lpstr>
      <vt:lpstr>Times New Roman</vt:lpstr>
      <vt:lpstr>Wingdings</vt:lpstr>
      <vt:lpstr>Courier New</vt:lpstr>
      <vt:lpstr>Georgia</vt:lpstr>
      <vt:lpstr>Noto Sans Symbols</vt:lpstr>
      <vt:lpstr>Office Theme</vt:lpstr>
      <vt:lpstr>PowerPoint Presentation</vt:lpstr>
      <vt:lpstr>PowerPoint Presentation</vt:lpstr>
      <vt:lpstr>PowerPoint Presentation</vt:lpstr>
      <vt:lpstr>Уобичајене сврхе процене вредности капитала (удела у капиталу)</vt:lpstr>
      <vt:lpstr>Основе и дефиниције вредности </vt:lpstr>
      <vt:lpstr>Датум процене вредности и други важни елементи процене вредности удела</vt:lpstr>
      <vt:lpstr>Приступи и методологија процене вредности удела</vt:lpstr>
      <vt:lpstr>Тржишни приступ</vt:lpstr>
      <vt:lpstr>Пример примене Тржишног приступа</vt:lpstr>
      <vt:lpstr>Приносни приступ</vt:lpstr>
      <vt:lpstr>Пример примене Приносног приступа</vt:lpstr>
      <vt:lpstr>Трошковни приступ</vt:lpstr>
      <vt:lpstr>Пример примене Трошковног приступа</vt:lpstr>
      <vt:lpstr>Практични изазови процене вредности капитала</vt:lpstr>
      <vt:lpstr>Поступак процене вредности разумевање прошлих, тренутних и будућих операција друштва; анализа економског окружења и индустрије; анализа финансијских перформанси и стања предмета процене и примена метода процене</vt:lpstr>
      <vt:lpstr>PowerPoint Presentation</vt:lpstr>
      <vt:lpstr>Циљ организованог процеса продаје удела  </vt:lpstr>
      <vt:lpstr>Кључни кораци и динамика процеса продаје удела Уобичајено траје од 6 до 9 месеци, па и до 12 месеци</vt:lpstr>
      <vt:lpstr>Припрема списка потенцијалних инвеститора (односно купаца)</vt:lpstr>
      <vt:lpstr>Припрема и слање трансакционе документације</vt:lpstr>
      <vt:lpstr>Необавезујућа понуда и дубинска анализа</vt:lpstr>
      <vt:lpstr>Нацрт Уговора о купопродаји и затварање трансакције</vt:lpstr>
      <vt:lpstr>Изазови продаје удела у пракси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DISKONTOVANI NOVCANI TOK</dc:title>
  <dc:creator>Danijela Ililc</dc:creator>
  <cp:lastModifiedBy>ALSU/BSA Srbija/Serbia</cp:lastModifiedBy>
  <cp:revision>818</cp:revision>
  <cp:lastPrinted>2014-03-25T15:39:06Z</cp:lastPrinted>
  <dcterms:created xsi:type="dcterms:W3CDTF">2012-05-21T09:32:36Z</dcterms:created>
  <dcterms:modified xsi:type="dcterms:W3CDTF">2024-10-28T12:54:32Z</dcterms:modified>
</cp:coreProperties>
</file>